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4"/>
  </p:notesMasterIdLst>
  <p:sldIdLst>
    <p:sldId id="256" r:id="rId3"/>
    <p:sldId id="263" r:id="rId4"/>
    <p:sldId id="264" r:id="rId5"/>
    <p:sldId id="265" r:id="rId6"/>
    <p:sldId id="266" r:id="rId7"/>
    <p:sldId id="257" r:id="rId8"/>
    <p:sldId id="258" r:id="rId9"/>
    <p:sldId id="259" r:id="rId10"/>
    <p:sldId id="262"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92" autoAdjust="0"/>
    <p:restoredTop sz="94660"/>
  </p:normalViewPr>
  <p:slideViewPr>
    <p:cSldViewPr>
      <p:cViewPr>
        <p:scale>
          <a:sx n="66" d="100"/>
          <a:sy n="66" d="100"/>
        </p:scale>
        <p:origin x="-648"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FCA3E-F50C-4486-AC94-42223638740B}" type="datetimeFigureOut">
              <a:rPr lang="en-US" smtClean="0"/>
              <a:pPr/>
              <a:t>7/31/2011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309F0-2EE6-4F27-AF71-A2CFE74BD6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309F0-2EE6-4F27-AF71-A2CFE74BD60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9309F0-2EE6-4F27-AF71-A2CFE74BD60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9309F0-2EE6-4F27-AF71-A2CFE74BD60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9309F0-2EE6-4F27-AF71-A2CFE74BD60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762000" y="685800"/>
            <a:ext cx="77724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3886200" y="3200400"/>
            <a:ext cx="5257800" cy="990600"/>
          </a:xfrm>
        </p:spPr>
        <p:txBody>
          <a:bodyPr anchor="ctr" anchorCtr="0"/>
          <a:lstStyle>
            <a:lvl1pPr marL="0" indent="0" algn="ctr">
              <a:buNone/>
              <a:defRPr b="0">
                <a:solidFill>
                  <a:schemeClr val="bg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3BF79-F614-4249-B196-BC2C63D6DCD8}" type="datetimeFigureOut">
              <a:rPr lang="en-US" smtClean="0"/>
              <a:pPr/>
              <a:t>7/31/2011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srcRect/>
          <a:stretch>
            <a:fillRect/>
          </a:stretch>
        </p:blipFill>
        <p:spPr bwMode="auto">
          <a:xfrm>
            <a:off x="-9525" y="-6350"/>
            <a:ext cx="9163050" cy="6870700"/>
          </a:xfrm>
          <a:prstGeom prst="rect">
            <a:avLst/>
          </a:prstGeom>
          <a:noFill/>
          <a:ln w="9525">
            <a:noFill/>
            <a:miter lim="800000"/>
            <a:headEnd/>
            <a:tailEnd/>
          </a:ln>
          <a:effectLst/>
        </p:spPr>
      </p:pic>
      <p:sp>
        <p:nvSpPr>
          <p:cNvPr id="2" name="Vertical Title 1"/>
          <p:cNvSpPr>
            <a:spLocks noGrp="1"/>
          </p:cNvSpPr>
          <p:nvPr>
            <p:ph type="title" orient="vert"/>
          </p:nvPr>
        </p:nvSpPr>
        <p:spPr>
          <a:xfrm>
            <a:off x="7315200" y="274638"/>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7010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9" name="Rectangle 8"/>
          <p:cNvSpPr/>
          <p:nvPr/>
        </p:nvSpPr>
        <p:spPr>
          <a:xfrm>
            <a:off x="15876" y="635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228600" y="-6350"/>
            <a:ext cx="9388476" cy="68707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l="2472"/>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PP_SGLOB_TLE_Western_Hemishpere.png"/>
          <p:cNvPicPr>
            <a:picLocks noChangeAspect="1"/>
          </p:cNvPicPr>
          <p:nvPr userDrawn="1"/>
        </p:nvPicPr>
        <p:blipFill>
          <a:blip r:embed="rId2"/>
          <a:stretch>
            <a:fillRect/>
          </a:stretch>
        </p:blipFill>
        <p:spPr>
          <a:xfrm>
            <a:off x="0" y="0"/>
            <a:ext cx="9143999" cy="6858000"/>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3BF79-F614-4249-B196-BC2C63D6DCD8}"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3BF79-F614-4249-B196-BC2C63D6DCD8}"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3BF79-F614-4249-B196-BC2C63D6DCD8}" type="datetimeFigureOut">
              <a:rPr lang="en-US" smtClean="0"/>
              <a:pPr/>
              <a:t>7/31/2011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3BF79-F614-4249-B196-BC2C63D6DCD8}" type="datetimeFigureOut">
              <a:rPr lang="en-US" smtClean="0"/>
              <a:pPr/>
              <a:t>7/31/2011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crosoft_2007__TXT_02.png"/>
          <p:cNvPicPr>
            <a:picLocks noChangeAspect="1"/>
          </p:cNvPicPr>
          <p:nvPr/>
        </p:nvPicPr>
        <p:blipFill>
          <a:blip r:embed="rId16"/>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3BF79-F614-4249-B196-BC2C63D6DCD8}" type="datetimeFigureOut">
              <a:rPr lang="en-US" smtClean="0"/>
              <a:pPr/>
              <a:t>7/31/2011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53FE-008D-4B84-AA16-12880D631E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7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ctr" defTabSz="914400" rtl="0" eaLnBrk="1" latinLnBrk="0" hangingPunct="1">
        <a:spcBef>
          <a:spcPct val="0"/>
        </a:spcBef>
        <a:buNone/>
        <a:defRPr lang="en-US" sz="4400" b="1" kern="120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rmAutofit/>
          </a:bodyPr>
          <a:lstStyle/>
          <a:p>
            <a:r>
              <a:rPr sz="8000" smtClean="0"/>
              <a:t>War on Terror</a:t>
            </a:r>
            <a:endParaRPr lang="en-US" sz="8000" dirty="0"/>
          </a:p>
        </p:txBody>
      </p:sp>
      <p:sp>
        <p:nvSpPr>
          <p:cNvPr id="3" name="Subtitle 2"/>
          <p:cNvSpPr>
            <a:spLocks noGrp="1"/>
          </p:cNvSpPr>
          <p:nvPr>
            <p:ph type="subTitle" idx="1"/>
          </p:nvPr>
        </p:nvSpPr>
        <p:spPr/>
        <p:txBody>
          <a:bodyPr>
            <a:normAutofit lnSpcReduction="10000"/>
          </a:bodyPr>
          <a:lstStyle/>
          <a:p>
            <a:r>
              <a:rPr lang="en-US" dirty="0" smtClean="0"/>
              <a:t>UNITED STATES AND ITS WAR ON TERROR</a:t>
            </a:r>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 / NATO : Afghan War </a:t>
            </a:r>
            <a:endParaRPr lang="en-US" dirty="0"/>
          </a:p>
        </p:txBody>
      </p:sp>
      <p:sp>
        <p:nvSpPr>
          <p:cNvPr id="3" name="Content Placeholder 2"/>
          <p:cNvSpPr>
            <a:spLocks noGrp="1"/>
          </p:cNvSpPr>
          <p:nvPr>
            <p:ph idx="1"/>
          </p:nvPr>
        </p:nvSpPr>
        <p:spPr>
          <a:xfrm>
            <a:off x="0" y="1524000"/>
            <a:ext cx="8915400" cy="5105400"/>
          </a:xfrm>
        </p:spPr>
        <p:txBody>
          <a:bodyPr>
            <a:noAutofit/>
          </a:bodyPr>
          <a:lstStyle/>
          <a:p>
            <a:pPr lvl="0"/>
            <a:r>
              <a:rPr lang="en-US" sz="2400" dirty="0" smtClean="0">
                <a:solidFill>
                  <a:schemeClr val="bg1"/>
                </a:solidFill>
              </a:rPr>
              <a:t>                    The resistance is from Pashtun population only </a:t>
            </a:r>
          </a:p>
          <a:p>
            <a:pPr lvl="1">
              <a:buNone/>
            </a:pPr>
            <a:r>
              <a:rPr lang="en-US" sz="2400" dirty="0" smtClean="0">
                <a:solidFill>
                  <a:schemeClr val="bg1"/>
                </a:solidFill>
              </a:rPr>
              <a:t>                  Taliban, Hekmatyar, Haqqani. </a:t>
            </a:r>
          </a:p>
          <a:p>
            <a:pPr lvl="1"/>
            <a:endParaRPr lang="en-US" sz="2000" dirty="0" smtClean="0">
              <a:solidFill>
                <a:schemeClr val="bg1"/>
              </a:solidFill>
            </a:endParaRPr>
          </a:p>
          <a:p>
            <a:pPr lvl="1"/>
            <a:r>
              <a:rPr lang="en-US" sz="2000" dirty="0" smtClean="0">
                <a:solidFill>
                  <a:schemeClr val="bg1"/>
                </a:solidFill>
              </a:rPr>
              <a:t>mass migration of population</a:t>
            </a:r>
          </a:p>
          <a:p>
            <a:pPr lvl="1"/>
            <a:r>
              <a:rPr lang="en-US" sz="2000" dirty="0" smtClean="0">
                <a:solidFill>
                  <a:schemeClr val="bg1"/>
                </a:solidFill>
              </a:rPr>
              <a:t>international support and recognition </a:t>
            </a:r>
          </a:p>
          <a:p>
            <a:pPr lvl="1">
              <a:buNone/>
            </a:pPr>
            <a:r>
              <a:rPr lang="en-US" sz="2000" dirty="0" smtClean="0">
                <a:solidFill>
                  <a:schemeClr val="bg1"/>
                </a:solidFill>
              </a:rPr>
              <a:t>     of anti-coalition resistance militia </a:t>
            </a:r>
            <a:r>
              <a:rPr lang="en-US" sz="1600" dirty="0" smtClean="0">
                <a:solidFill>
                  <a:schemeClr val="bg1"/>
                </a:solidFill>
              </a:rPr>
              <a:t>(ACM)!</a:t>
            </a:r>
            <a:endParaRPr lang="en-US" sz="2000" dirty="0" smtClean="0">
              <a:solidFill>
                <a:schemeClr val="bg1"/>
              </a:solidFill>
            </a:endParaRPr>
          </a:p>
          <a:p>
            <a:pPr lvl="1"/>
            <a:r>
              <a:rPr lang="en-US" sz="2000" dirty="0" smtClean="0">
                <a:solidFill>
                  <a:schemeClr val="bg1"/>
                </a:solidFill>
              </a:rPr>
              <a:t>training camps and base areas for </a:t>
            </a:r>
          </a:p>
          <a:p>
            <a:pPr lvl="1">
              <a:buNone/>
            </a:pPr>
            <a:r>
              <a:rPr lang="en-US" sz="2000" dirty="0" smtClean="0">
                <a:solidFill>
                  <a:schemeClr val="bg1"/>
                </a:solidFill>
              </a:rPr>
              <a:t>     resistance in Pakistan</a:t>
            </a:r>
          </a:p>
          <a:p>
            <a:pPr lvl="1"/>
            <a:r>
              <a:rPr lang="en-US" sz="2000" dirty="0" smtClean="0">
                <a:solidFill>
                  <a:schemeClr val="bg1"/>
                </a:solidFill>
              </a:rPr>
              <a:t>weapons, ammunition or logistical </a:t>
            </a:r>
          </a:p>
          <a:p>
            <a:pPr lvl="1">
              <a:buNone/>
            </a:pPr>
            <a:r>
              <a:rPr lang="en-US" sz="2000" dirty="0" smtClean="0">
                <a:solidFill>
                  <a:schemeClr val="bg1"/>
                </a:solidFill>
              </a:rPr>
              <a:t>     supply line from Pakistan</a:t>
            </a:r>
          </a:p>
          <a:p>
            <a:pPr lvl="1"/>
            <a:r>
              <a:rPr lang="en-US" sz="2000" dirty="0" smtClean="0">
                <a:solidFill>
                  <a:schemeClr val="bg1"/>
                </a:solidFill>
              </a:rPr>
              <a:t>regular supply of fresh fighters from Pakistan </a:t>
            </a:r>
          </a:p>
          <a:p>
            <a:pPr lvl="1"/>
            <a:r>
              <a:rPr lang="en-US" sz="2000" dirty="0" smtClean="0">
                <a:solidFill>
                  <a:schemeClr val="bg1"/>
                </a:solidFill>
              </a:rPr>
              <a:t>as resistance is mostly based inside Afghanistan </a:t>
            </a:r>
            <a:endParaRPr lang="en-US" sz="2000" dirty="0">
              <a:solidFill>
                <a:schemeClr val="bg1"/>
              </a:solidFill>
            </a:endParaRPr>
          </a:p>
        </p:txBody>
      </p:sp>
      <p:pic>
        <p:nvPicPr>
          <p:cNvPr id="8" name="Picture 7" descr="pashtun.jpg"/>
          <p:cNvPicPr>
            <a:picLocks noChangeAspect="1"/>
          </p:cNvPicPr>
          <p:nvPr/>
        </p:nvPicPr>
        <p:blipFill>
          <a:blip r:embed="rId2"/>
          <a:stretch>
            <a:fillRect/>
          </a:stretch>
        </p:blipFill>
        <p:spPr>
          <a:xfrm>
            <a:off x="5486400" y="2133600"/>
            <a:ext cx="3429000" cy="3124200"/>
          </a:xfrm>
          <a:prstGeom prst="rect">
            <a:avLst/>
          </a:prstGeom>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 / NATO : Afghan War </a:t>
            </a:r>
            <a:endParaRPr lang="en-US" dirty="0"/>
          </a:p>
        </p:txBody>
      </p:sp>
      <p:sp>
        <p:nvSpPr>
          <p:cNvPr id="3" name="Content Placeholder 2"/>
          <p:cNvSpPr>
            <a:spLocks noGrp="1"/>
          </p:cNvSpPr>
          <p:nvPr>
            <p:ph idx="1"/>
          </p:nvPr>
        </p:nvSpPr>
        <p:spPr>
          <a:xfrm>
            <a:off x="0" y="1600200"/>
            <a:ext cx="5181600" cy="4953000"/>
          </a:xfrm>
        </p:spPr>
        <p:txBody>
          <a:bodyPr>
            <a:noAutofit/>
          </a:bodyPr>
          <a:lstStyle/>
          <a:p>
            <a:pPr lvl="5">
              <a:buNone/>
            </a:pPr>
            <a:r>
              <a:rPr lang="en-US" sz="2400" b="1" dirty="0" smtClean="0">
                <a:solidFill>
                  <a:srgbClr val="FFC000"/>
                </a:solidFill>
              </a:rPr>
              <a:t> US/NATO </a:t>
            </a:r>
            <a:r>
              <a:rPr lang="en-US" sz="2400" b="1" dirty="0" smtClean="0">
                <a:solidFill>
                  <a:srgbClr val="FFC000"/>
                </a:solidFill>
              </a:rPr>
              <a:t>: </a:t>
            </a:r>
          </a:p>
          <a:p>
            <a:pPr lvl="1"/>
            <a:r>
              <a:rPr lang="en-US" sz="2000" dirty="0" smtClean="0">
                <a:solidFill>
                  <a:schemeClr val="bg1"/>
                </a:solidFill>
              </a:rPr>
              <a:t>remains foreign forces, alien to local </a:t>
            </a:r>
          </a:p>
          <a:p>
            <a:pPr lvl="1">
              <a:buNone/>
            </a:pPr>
            <a:r>
              <a:rPr lang="en-US" sz="2000" dirty="0" smtClean="0">
                <a:solidFill>
                  <a:schemeClr val="bg1"/>
                </a:solidFill>
              </a:rPr>
              <a:t>	culture, language and terrain </a:t>
            </a:r>
          </a:p>
          <a:p>
            <a:pPr lvl="1"/>
            <a:r>
              <a:rPr lang="en-US" sz="2000" dirty="0" smtClean="0">
                <a:solidFill>
                  <a:schemeClr val="bg1"/>
                </a:solidFill>
              </a:rPr>
              <a:t>also relying on local collaborators  who </a:t>
            </a:r>
          </a:p>
          <a:p>
            <a:pPr lvl="1">
              <a:buNone/>
            </a:pPr>
            <a:r>
              <a:rPr lang="en-US" sz="2000" dirty="0" smtClean="0">
                <a:solidFill>
                  <a:schemeClr val="bg1"/>
                </a:solidFill>
              </a:rPr>
              <a:t>	remain unreliable and weak</a:t>
            </a:r>
          </a:p>
          <a:p>
            <a:pPr lvl="1"/>
            <a:r>
              <a:rPr lang="en-US" sz="2000" dirty="0" smtClean="0">
                <a:solidFill>
                  <a:schemeClr val="bg1"/>
                </a:solidFill>
              </a:rPr>
              <a:t>forces on weak moral ground, not willing to die for the cause</a:t>
            </a:r>
          </a:p>
          <a:p>
            <a:pPr lvl="1"/>
            <a:r>
              <a:rPr lang="en-US" sz="2000" dirty="0" smtClean="0">
                <a:solidFill>
                  <a:schemeClr val="bg1"/>
                </a:solidFill>
              </a:rPr>
              <a:t>ACM remain on high moral ground, fighting to liberate their lands, willing to take risk and die!</a:t>
            </a:r>
          </a:p>
          <a:p>
            <a:pPr lvl="0"/>
            <a:r>
              <a:rPr lang="en-US" sz="2000" b="1" dirty="0" smtClean="0">
                <a:solidFill>
                  <a:srgbClr val="FFC000"/>
                </a:solidFill>
              </a:rPr>
              <a:t>ISI</a:t>
            </a:r>
            <a:r>
              <a:rPr lang="en-US" sz="2000" b="1" dirty="0" smtClean="0">
                <a:solidFill>
                  <a:schemeClr val="bg1"/>
                </a:solidFill>
              </a:rPr>
              <a:t> not supporting or organizing the resistance</a:t>
            </a:r>
          </a:p>
          <a:p>
            <a:pPr lvl="0"/>
            <a:r>
              <a:rPr lang="en-US" sz="2000" b="1" dirty="0" smtClean="0">
                <a:solidFill>
                  <a:schemeClr val="bg1"/>
                </a:solidFill>
              </a:rPr>
              <a:t>Resistance does not have</a:t>
            </a:r>
            <a:r>
              <a:rPr lang="en-US" sz="2000" b="1" dirty="0" smtClean="0">
                <a:solidFill>
                  <a:srgbClr val="FFC000"/>
                </a:solidFill>
              </a:rPr>
              <a:t> SAM’s or ATGM’s !</a:t>
            </a:r>
          </a:p>
          <a:p>
            <a:pPr lvl="1">
              <a:buNone/>
            </a:pPr>
            <a:endParaRPr lang="en-US" sz="2000" dirty="0" smtClean="0">
              <a:solidFill>
                <a:schemeClr val="bg1"/>
              </a:solidFill>
            </a:endParaRPr>
          </a:p>
        </p:txBody>
      </p:sp>
      <p:pic>
        <p:nvPicPr>
          <p:cNvPr id="9" name="Picture 8" descr="m_051908_soldier.jpg"/>
          <p:cNvPicPr/>
          <p:nvPr/>
        </p:nvPicPr>
        <p:blipFill>
          <a:blip r:embed="rId2" cstate="print"/>
          <a:stretch>
            <a:fillRect/>
          </a:stretch>
        </p:blipFill>
        <p:spPr>
          <a:xfrm>
            <a:off x="5486400" y="1600200"/>
            <a:ext cx="3133725" cy="2276475"/>
          </a:xfrm>
          <a:prstGeom prst="rect">
            <a:avLst/>
          </a:prstGeom>
        </p:spPr>
      </p:pic>
      <p:pic>
        <p:nvPicPr>
          <p:cNvPr id="10" name="Picture 9" descr="marines2104_468x375.jpg"/>
          <p:cNvPicPr/>
          <p:nvPr/>
        </p:nvPicPr>
        <p:blipFill>
          <a:blip r:embed="rId3" cstate="print"/>
          <a:stretch>
            <a:fillRect/>
          </a:stretch>
        </p:blipFill>
        <p:spPr>
          <a:xfrm>
            <a:off x="5486400" y="3962400"/>
            <a:ext cx="3124200" cy="2819400"/>
          </a:xfrm>
          <a:prstGeom prst="rect">
            <a:avLst/>
          </a:prstGeom>
        </p:spPr>
      </p:pic>
      <p:pic>
        <p:nvPicPr>
          <p:cNvPr id="11" name="Picture 10" descr="alg_joshua_bernard_memorial_730.jpg"/>
          <p:cNvPicPr>
            <a:picLocks noChangeAspect="1"/>
          </p:cNvPicPr>
          <p:nvPr/>
        </p:nvPicPr>
        <p:blipFill>
          <a:blip r:embed="rId4"/>
          <a:stretch>
            <a:fillRect/>
          </a:stretch>
        </p:blipFill>
        <p:spPr>
          <a:xfrm>
            <a:off x="9144000" y="3962400"/>
            <a:ext cx="3355962" cy="2119313"/>
          </a:xfrm>
          <a:prstGeom prst="rect">
            <a:avLst/>
          </a:prstGeom>
        </p:spPr>
      </p:pic>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800600"/>
            <a:ext cx="4419600" cy="2012859"/>
          </a:xfrm>
          <a:prstGeom prst="rect">
            <a:avLst/>
          </a:prstGeom>
        </p:spPr>
        <p:txBody>
          <a:bodyPr wrap="square">
            <a:spAutoFit/>
          </a:bodyPr>
          <a:lstStyle/>
          <a:p>
            <a:pPr marL="342900" lvl="0" indent="-342900">
              <a:spcBef>
                <a:spcPct val="20000"/>
              </a:spcBef>
              <a:buFont typeface="Arial" pitchFamily="34" charset="0"/>
              <a:buChar char="•"/>
            </a:pPr>
            <a:r>
              <a:rPr lang="en-US" sz="2400" dirty="0" smtClean="0">
                <a:solidFill>
                  <a:schemeClr val="bg1"/>
                </a:solidFill>
              </a:rPr>
              <a:t>Still, resistance is going on for 10 years and still going strong! </a:t>
            </a:r>
          </a:p>
          <a:p>
            <a:pPr marL="342900" lvl="0" indent="-342900">
              <a:spcBef>
                <a:spcPct val="20000"/>
              </a:spcBef>
              <a:buFont typeface="Arial" pitchFamily="34" charset="0"/>
              <a:buChar char="•"/>
            </a:pPr>
            <a:r>
              <a:rPr lang="en-US" sz="2400" dirty="0" smtClean="0">
                <a:solidFill>
                  <a:schemeClr val="bg1"/>
                </a:solidFill>
              </a:rPr>
              <a:t>Cost of war in men and material rising exponentially for the occupation! </a:t>
            </a:r>
          </a:p>
        </p:txBody>
      </p:sp>
      <p:pic>
        <p:nvPicPr>
          <p:cNvPr id="9" name="Picture 8" descr="a23_19674009.jpg"/>
          <p:cNvPicPr/>
          <p:nvPr/>
        </p:nvPicPr>
        <p:blipFill>
          <a:blip r:embed="rId2" cstate="print"/>
          <a:stretch>
            <a:fillRect/>
          </a:stretch>
        </p:blipFill>
        <p:spPr>
          <a:xfrm>
            <a:off x="228600" y="1676400"/>
            <a:ext cx="4114800" cy="3124200"/>
          </a:xfrm>
          <a:prstGeom prst="rect">
            <a:avLst/>
          </a:prstGeom>
        </p:spPr>
      </p:pic>
      <p:sp>
        <p:nvSpPr>
          <p:cNvPr id="11" name="Title 1"/>
          <p:cNvSpPr>
            <a:spLocks noGrp="1"/>
          </p:cNvSpPr>
          <p:nvPr>
            <p:ph type="title"/>
          </p:nvPr>
        </p:nvSpPr>
        <p:spPr>
          <a:xfrm>
            <a:off x="1066800" y="228600"/>
            <a:ext cx="7620000" cy="1143000"/>
          </a:xfrm>
        </p:spPr>
        <p:txBody>
          <a:bodyPr/>
          <a:lstStyle/>
          <a:p>
            <a:r>
              <a:rPr smtClean="0"/>
              <a:t>US / NATO : Afghan War </a:t>
            </a:r>
            <a:endParaRPr lang="en-US" dirty="0"/>
          </a:p>
        </p:txBody>
      </p:sp>
      <p:pic>
        <p:nvPicPr>
          <p:cNvPr id="12" name="Picture 11" descr="72-images-decade-122409ss.jpg"/>
          <p:cNvPicPr>
            <a:picLocks noChangeAspect="1"/>
          </p:cNvPicPr>
          <p:nvPr/>
        </p:nvPicPr>
        <p:blipFill>
          <a:blip r:embed="rId3"/>
          <a:stretch>
            <a:fillRect/>
          </a:stretch>
        </p:blipFill>
        <p:spPr>
          <a:xfrm>
            <a:off x="4419600" y="3124200"/>
            <a:ext cx="4688555" cy="3124200"/>
          </a:xfrm>
          <a:prstGeom prst="rect">
            <a:avLst/>
          </a:prstGeom>
        </p:spPr>
      </p:pic>
      <p:sp>
        <p:nvSpPr>
          <p:cNvPr id="13" name="Rectangle 12"/>
          <p:cNvSpPr/>
          <p:nvPr/>
        </p:nvSpPr>
        <p:spPr>
          <a:xfrm>
            <a:off x="4724400" y="1524000"/>
            <a:ext cx="4221643" cy="1421928"/>
          </a:xfrm>
          <a:prstGeom prst="rect">
            <a:avLst/>
          </a:prstGeom>
        </p:spPr>
        <p:txBody>
          <a:bodyPr wrap="square">
            <a:spAutoFit/>
          </a:bodyPr>
          <a:lstStyle/>
          <a:p>
            <a:pPr marL="342900" lvl="0" indent="-342900" algn="ctr">
              <a:spcBef>
                <a:spcPct val="20000"/>
              </a:spcBef>
            </a:pPr>
            <a:r>
              <a:rPr lang="en-US" sz="3200" b="1" dirty="0" smtClean="0">
                <a:solidFill>
                  <a:srgbClr val="C00000"/>
                </a:solidFill>
              </a:rPr>
              <a:t>No clear strategy within </a:t>
            </a:r>
          </a:p>
          <a:p>
            <a:pPr marL="342900" lvl="0" indent="-342900" algn="ctr">
              <a:lnSpc>
                <a:spcPct val="150000"/>
              </a:lnSpc>
              <a:spcBef>
                <a:spcPct val="20000"/>
              </a:spcBef>
            </a:pPr>
            <a:r>
              <a:rPr lang="en-US" sz="3200" b="1" dirty="0" smtClean="0">
                <a:solidFill>
                  <a:srgbClr val="C00000"/>
                </a:solidFill>
              </a:rPr>
              <a:t>occupation forces</a:t>
            </a: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828800"/>
            <a:ext cx="4800600" cy="2172903"/>
          </a:xfrm>
          <a:prstGeom prst="rect">
            <a:avLst/>
          </a:prstGeom>
        </p:spPr>
        <p:txBody>
          <a:bodyPr wrap="square">
            <a:spAutoFit/>
          </a:bodyPr>
          <a:lstStyle/>
          <a:p>
            <a:pPr marL="342900" lvl="0" indent="-342900">
              <a:spcBef>
                <a:spcPct val="20000"/>
              </a:spcBef>
              <a:buFont typeface="Arial" pitchFamily="34" charset="0"/>
              <a:buChar char="•"/>
            </a:pPr>
            <a:r>
              <a:rPr lang="en-US" sz="2600" dirty="0" smtClean="0">
                <a:solidFill>
                  <a:schemeClr val="bg1"/>
                </a:solidFill>
              </a:rPr>
              <a:t>Ideologically different from ACM in Afghanistan</a:t>
            </a:r>
          </a:p>
          <a:p>
            <a:pPr marL="342900" lvl="0" indent="-342900">
              <a:spcBef>
                <a:spcPct val="20000"/>
              </a:spcBef>
              <a:buFont typeface="Arial" pitchFamily="34" charset="0"/>
              <a:buChar char="•"/>
            </a:pPr>
            <a:r>
              <a:rPr lang="en-US" sz="2600" dirty="0" smtClean="0">
                <a:solidFill>
                  <a:schemeClr val="bg1"/>
                </a:solidFill>
              </a:rPr>
              <a:t>Does not fight US/NATO but wages war against state of Pakistan!</a:t>
            </a:r>
          </a:p>
        </p:txBody>
      </p:sp>
      <p:sp>
        <p:nvSpPr>
          <p:cNvPr id="5" name="Rectangle 4"/>
          <p:cNvSpPr/>
          <p:nvPr/>
        </p:nvSpPr>
        <p:spPr>
          <a:xfrm>
            <a:off x="4495800" y="3698058"/>
            <a:ext cx="4572000" cy="3233193"/>
          </a:xfrm>
          <a:prstGeom prst="rect">
            <a:avLst/>
          </a:prstGeom>
        </p:spPr>
        <p:txBody>
          <a:bodyPr wrap="square">
            <a:spAutoFit/>
          </a:bodyPr>
          <a:lstStyle/>
          <a:p>
            <a:pPr marL="342900" indent="-342900">
              <a:lnSpc>
                <a:spcPct val="85000"/>
              </a:lnSpc>
              <a:spcBef>
                <a:spcPct val="20000"/>
              </a:spcBef>
              <a:buFont typeface="Arial" pitchFamily="34" charset="0"/>
              <a:buChar char="•"/>
            </a:pPr>
            <a:r>
              <a:rPr lang="en-US" sz="2600" dirty="0" smtClean="0">
                <a:solidFill>
                  <a:schemeClr val="bg1"/>
                </a:solidFill>
              </a:rPr>
              <a:t>Fully armed, equipped, financially strong insurgency with base areas in Afghanistan</a:t>
            </a:r>
          </a:p>
          <a:p>
            <a:pPr marL="342900" lvl="0" indent="-342900">
              <a:lnSpc>
                <a:spcPct val="85000"/>
              </a:lnSpc>
              <a:spcBef>
                <a:spcPct val="20000"/>
              </a:spcBef>
              <a:buFont typeface="Arial" pitchFamily="34" charset="0"/>
              <a:buChar char="•"/>
            </a:pPr>
            <a:r>
              <a:rPr lang="en-US" sz="2600" dirty="0" smtClean="0">
                <a:solidFill>
                  <a:schemeClr val="bg1"/>
                </a:solidFill>
              </a:rPr>
              <a:t>Supply route of weapons, explosives, communication equipment and fighters remain open from Afghanistan</a:t>
            </a:r>
          </a:p>
        </p:txBody>
      </p:sp>
      <p:sp>
        <p:nvSpPr>
          <p:cNvPr id="6" name="Title 1"/>
          <p:cNvSpPr>
            <a:spLocks noGrp="1"/>
          </p:cNvSpPr>
          <p:nvPr>
            <p:ph type="title"/>
          </p:nvPr>
        </p:nvSpPr>
        <p:spPr>
          <a:xfrm>
            <a:off x="1066800" y="76200"/>
            <a:ext cx="7620000" cy="1143000"/>
          </a:xfrm>
        </p:spPr>
        <p:txBody>
          <a:bodyPr/>
          <a:lstStyle/>
          <a:p>
            <a:r>
              <a:rPr smtClean="0"/>
              <a:t>T T P: Hallmarks </a:t>
            </a:r>
            <a:endParaRPr lang="en-US" dirty="0"/>
          </a:p>
        </p:txBody>
      </p:sp>
      <p:pic>
        <p:nvPicPr>
          <p:cNvPr id="7" name="Picture 6" descr="35_17229057.jpg"/>
          <p:cNvPicPr/>
          <p:nvPr/>
        </p:nvPicPr>
        <p:blipFill>
          <a:blip r:embed="rId2" cstate="print"/>
          <a:stretch>
            <a:fillRect/>
          </a:stretch>
        </p:blipFill>
        <p:spPr>
          <a:xfrm>
            <a:off x="304800" y="3886200"/>
            <a:ext cx="4038600" cy="2921953"/>
          </a:xfrm>
          <a:prstGeom prst="rect">
            <a:avLst/>
          </a:prstGeom>
        </p:spPr>
      </p:pic>
      <p:pic>
        <p:nvPicPr>
          <p:cNvPr id="8" name="Picture 7" descr="dsc0380w.jpg"/>
          <p:cNvPicPr/>
          <p:nvPr/>
        </p:nvPicPr>
        <p:blipFill>
          <a:blip r:embed="rId3" cstate="print"/>
          <a:srcRect b="6600"/>
          <a:stretch>
            <a:fillRect/>
          </a:stretch>
        </p:blipFill>
        <p:spPr>
          <a:xfrm>
            <a:off x="4419600" y="1143000"/>
            <a:ext cx="4267200" cy="2590800"/>
          </a:xfrm>
          <a:prstGeom prst="rect">
            <a:avLst/>
          </a:prstGeom>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 T P :  Hallmarks</a:t>
            </a:r>
            <a:endParaRPr lang="en-US" dirty="0"/>
          </a:p>
        </p:txBody>
      </p:sp>
      <p:sp>
        <p:nvSpPr>
          <p:cNvPr id="3" name="Content Placeholder 2"/>
          <p:cNvSpPr>
            <a:spLocks noGrp="1"/>
          </p:cNvSpPr>
          <p:nvPr>
            <p:ph idx="1"/>
          </p:nvPr>
        </p:nvSpPr>
        <p:spPr>
          <a:xfrm>
            <a:off x="0" y="1752600"/>
            <a:ext cx="6858000" cy="1371600"/>
          </a:xfrm>
        </p:spPr>
        <p:txBody>
          <a:bodyPr>
            <a:noAutofit/>
          </a:bodyPr>
          <a:lstStyle/>
          <a:p>
            <a:pPr lvl="0"/>
            <a:r>
              <a:rPr lang="en-US" sz="2200" dirty="0" smtClean="0">
                <a:solidFill>
                  <a:schemeClr val="bg1"/>
                </a:solidFill>
              </a:rPr>
              <a:t>Fighting style, weapons, strategy, terrain and </a:t>
            </a:r>
          </a:p>
          <a:p>
            <a:pPr lvl="0">
              <a:buNone/>
            </a:pPr>
            <a:r>
              <a:rPr lang="en-US" sz="2200" dirty="0" smtClean="0">
                <a:solidFill>
                  <a:schemeClr val="bg1"/>
                </a:solidFill>
              </a:rPr>
              <a:t>	fighters are similar within Afghan ACM and TTP</a:t>
            </a:r>
          </a:p>
          <a:p>
            <a:pPr lvl="0"/>
            <a:r>
              <a:rPr lang="en-US" sz="2200" dirty="0" smtClean="0">
                <a:solidFill>
                  <a:schemeClr val="bg1"/>
                </a:solidFill>
              </a:rPr>
              <a:t>The sponsors and backers of TTP are based in Afghanistan – Indian RAW or US CIA?</a:t>
            </a:r>
          </a:p>
        </p:txBody>
      </p:sp>
      <p:pic>
        <p:nvPicPr>
          <p:cNvPr id="5" name="Picture 4" descr="large_SoldiersWithCapturedAMMOPakistan_Meye.JPG"/>
          <p:cNvPicPr/>
          <p:nvPr/>
        </p:nvPicPr>
        <p:blipFill>
          <a:blip r:embed="rId2" cstate="print"/>
          <a:stretch>
            <a:fillRect/>
          </a:stretch>
        </p:blipFill>
        <p:spPr>
          <a:xfrm>
            <a:off x="6400800" y="1143000"/>
            <a:ext cx="2667000" cy="1882140"/>
          </a:xfrm>
          <a:prstGeom prst="rect">
            <a:avLst/>
          </a:prstGeom>
        </p:spPr>
      </p:pic>
      <p:pic>
        <p:nvPicPr>
          <p:cNvPr id="6" name="Picture 5" descr="101009 peshawar ANP-11024044_0.jpg"/>
          <p:cNvPicPr/>
          <p:nvPr/>
        </p:nvPicPr>
        <p:blipFill>
          <a:blip r:embed="rId3" cstate="print"/>
          <a:stretch>
            <a:fillRect/>
          </a:stretch>
        </p:blipFill>
        <p:spPr>
          <a:xfrm>
            <a:off x="457200" y="3962400"/>
            <a:ext cx="2743200" cy="1285558"/>
          </a:xfrm>
          <a:prstGeom prst="rect">
            <a:avLst/>
          </a:prstGeom>
        </p:spPr>
      </p:pic>
      <p:sp>
        <p:nvSpPr>
          <p:cNvPr id="7" name="Rectangle 6"/>
          <p:cNvSpPr/>
          <p:nvPr/>
        </p:nvSpPr>
        <p:spPr>
          <a:xfrm>
            <a:off x="0" y="5257800"/>
            <a:ext cx="6553200" cy="1446550"/>
          </a:xfrm>
          <a:prstGeom prst="rect">
            <a:avLst/>
          </a:prstGeom>
        </p:spPr>
        <p:txBody>
          <a:bodyPr wrap="square">
            <a:spAutoFit/>
          </a:bodyPr>
          <a:lstStyle/>
          <a:p>
            <a:pPr lvl="0">
              <a:buFont typeface="Arial" pitchFamily="34" charset="0"/>
              <a:buChar char="•"/>
            </a:pPr>
            <a:r>
              <a:rPr lang="en-US" sz="2000" dirty="0" smtClean="0">
                <a:solidFill>
                  <a:schemeClr val="bg1"/>
                </a:solidFill>
              </a:rPr>
              <a:t> </a:t>
            </a:r>
            <a:r>
              <a:rPr lang="en-US" sz="2200" dirty="0" smtClean="0">
                <a:solidFill>
                  <a:schemeClr val="bg1"/>
                </a:solidFill>
              </a:rPr>
              <a:t>Over 40,000 civilians killed in last 4 years  -  </a:t>
            </a:r>
          </a:p>
          <a:p>
            <a:pPr lvl="0"/>
            <a:r>
              <a:rPr lang="en-US" sz="2200" dirty="0" smtClean="0">
                <a:solidFill>
                  <a:schemeClr val="bg1"/>
                </a:solidFill>
              </a:rPr>
              <a:t>  10,000 soldiers and officers killed or wounded</a:t>
            </a:r>
          </a:p>
          <a:p>
            <a:pPr lvl="0">
              <a:buFont typeface="Arial" pitchFamily="34" charset="0"/>
              <a:buChar char="•"/>
            </a:pPr>
            <a:r>
              <a:rPr lang="en-US" sz="2200" dirty="0" smtClean="0">
                <a:solidFill>
                  <a:schemeClr val="bg1"/>
                </a:solidFill>
              </a:rPr>
              <a:t> High intensity asymmetric war in urban environment  </a:t>
            </a:r>
          </a:p>
          <a:p>
            <a:pPr lvl="0"/>
            <a:r>
              <a:rPr lang="en-US" sz="2200" dirty="0" smtClean="0">
                <a:solidFill>
                  <a:schemeClr val="bg1"/>
                </a:solidFill>
              </a:rPr>
              <a:t>  continues against TTP in FATA and mainland</a:t>
            </a:r>
            <a:endParaRPr lang="en-US" sz="2200" dirty="0">
              <a:solidFill>
                <a:schemeClr val="bg1"/>
              </a:solidFill>
            </a:endParaRPr>
          </a:p>
        </p:txBody>
      </p:sp>
      <p:sp>
        <p:nvSpPr>
          <p:cNvPr id="9" name="Rectangle 8"/>
          <p:cNvSpPr/>
          <p:nvPr/>
        </p:nvSpPr>
        <p:spPr>
          <a:xfrm>
            <a:off x="3276600" y="3124200"/>
            <a:ext cx="5638800" cy="1988237"/>
          </a:xfrm>
          <a:prstGeom prst="rect">
            <a:avLst/>
          </a:prstGeom>
        </p:spPr>
        <p:txBody>
          <a:bodyPr wrap="square">
            <a:spAutoFit/>
          </a:bodyPr>
          <a:lstStyle/>
          <a:p>
            <a:pPr marL="342900" indent="-342900">
              <a:spcBef>
                <a:spcPct val="20000"/>
              </a:spcBef>
              <a:buFont typeface="Arial" pitchFamily="34" charset="0"/>
              <a:buChar char="•"/>
            </a:pPr>
            <a:r>
              <a:rPr lang="en-US" sz="2200" dirty="0" smtClean="0">
                <a:solidFill>
                  <a:schemeClr val="bg1"/>
                </a:solidFill>
              </a:rPr>
              <a:t>Most ruthless in the world – deploying  </a:t>
            </a:r>
          </a:p>
          <a:p>
            <a:pPr marL="342900" indent="-342900">
              <a:spcBef>
                <a:spcPct val="20000"/>
              </a:spcBef>
              <a:buFont typeface="Arial" pitchFamily="34" charset="0"/>
            </a:pPr>
            <a:r>
              <a:rPr lang="en-US" sz="2200" dirty="0" smtClean="0">
                <a:solidFill>
                  <a:schemeClr val="bg1"/>
                </a:solidFill>
              </a:rPr>
              <a:t>   	suicide bombers as strategic weapon</a:t>
            </a:r>
          </a:p>
          <a:p>
            <a:pPr marL="342900" indent="-342900">
              <a:spcBef>
                <a:spcPct val="20000"/>
              </a:spcBef>
              <a:buFont typeface="Arial" pitchFamily="34" charset="0"/>
              <a:buChar char="•"/>
            </a:pPr>
            <a:r>
              <a:rPr lang="en-US" sz="2200" dirty="0" smtClean="0">
                <a:solidFill>
                  <a:schemeClr val="bg1"/>
                </a:solidFill>
              </a:rPr>
              <a:t>Thousands of suicide bombings, IED’s and </a:t>
            </a:r>
          </a:p>
          <a:p>
            <a:pPr marL="342900" indent="-342900">
              <a:spcBef>
                <a:spcPct val="20000"/>
              </a:spcBef>
              <a:buFont typeface="Arial" pitchFamily="34" charset="0"/>
            </a:pPr>
            <a:r>
              <a:rPr lang="en-US" sz="2200" dirty="0" smtClean="0">
                <a:solidFill>
                  <a:schemeClr val="bg1"/>
                </a:solidFill>
              </a:rPr>
              <a:t>   	attacks against forces, civilians and law enforcement agencies in last 4 years alone</a:t>
            </a:r>
          </a:p>
        </p:txBody>
      </p:sp>
      <p:pic>
        <p:nvPicPr>
          <p:cNvPr id="10" name="Picture 9" descr="101009 peshawar ANP-11024044_0.jpg"/>
          <p:cNvPicPr/>
          <p:nvPr/>
        </p:nvPicPr>
        <p:blipFill>
          <a:blip r:embed="rId4" cstate="print"/>
          <a:stretch>
            <a:fillRect/>
          </a:stretch>
        </p:blipFill>
        <p:spPr>
          <a:xfrm>
            <a:off x="6248400" y="5181600"/>
            <a:ext cx="2819400" cy="1447800"/>
          </a:xfrm>
          <a:prstGeom prst="rect">
            <a:avLst/>
          </a:prstGeom>
        </p:spPr>
      </p:pic>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 T P : Pak Army Operations</a:t>
            </a:r>
            <a:endParaRPr lang="en-US" dirty="0"/>
          </a:p>
        </p:txBody>
      </p:sp>
      <p:sp>
        <p:nvSpPr>
          <p:cNvPr id="3" name="Content Placeholder 2"/>
          <p:cNvSpPr>
            <a:spLocks noGrp="1"/>
          </p:cNvSpPr>
          <p:nvPr>
            <p:ph idx="1"/>
          </p:nvPr>
        </p:nvSpPr>
        <p:spPr>
          <a:xfrm>
            <a:off x="0" y="1143000"/>
            <a:ext cx="8915400" cy="5715000"/>
          </a:xfrm>
        </p:spPr>
        <p:txBody>
          <a:bodyPr numCol="3" spcCol="182880">
            <a:noAutofit/>
          </a:bodyPr>
          <a:lstStyle/>
          <a:p>
            <a:pPr lvl="0"/>
            <a:r>
              <a:rPr lang="en-US" sz="2000" dirty="0" smtClean="0">
                <a:solidFill>
                  <a:schemeClr val="bg1"/>
                </a:solidFill>
              </a:rPr>
              <a:t>Area as big as England – hilly, mountainous and valleys, inaccessible, ideal for guerilla warfare against regular army</a:t>
            </a:r>
          </a:p>
          <a:p>
            <a:pPr lvl="0">
              <a:buNone/>
            </a:pPr>
            <a:endParaRPr lang="en-US" sz="800" dirty="0" smtClean="0">
              <a:solidFill>
                <a:schemeClr val="bg1"/>
              </a:solidFill>
            </a:endParaRPr>
          </a:p>
          <a:p>
            <a:r>
              <a:rPr lang="en-US" sz="2000" dirty="0" smtClean="0">
                <a:solidFill>
                  <a:schemeClr val="bg1"/>
                </a:solidFill>
              </a:rPr>
              <a:t>Enemy was well dug in mountains, well equipped and had local knowledge. Almost 25,000 fully armed fighters with the enemy and had taken over the entire valley, passes, cities and strategic hilltops</a:t>
            </a:r>
          </a:p>
          <a:p>
            <a:pPr>
              <a:buNone/>
            </a:pPr>
            <a:endParaRPr lang="en-US" sz="800" dirty="0" smtClean="0">
              <a:solidFill>
                <a:schemeClr val="bg1"/>
              </a:solidFill>
            </a:endParaRPr>
          </a:p>
          <a:p>
            <a:pPr lvl="0">
              <a:buNone/>
            </a:pPr>
            <a:r>
              <a:rPr lang="en-US" sz="2000" dirty="0" smtClean="0">
                <a:solidFill>
                  <a:schemeClr val="bg1"/>
                </a:solidFill>
              </a:rPr>
              <a:t>                                         </a:t>
            </a:r>
            <a:r>
              <a:rPr lang="en-US" sz="2000" dirty="0" smtClean="0">
                <a:solidFill>
                  <a:schemeClr val="bg1"/>
                </a:solidFill>
              </a:rPr>
              <a:t>Local population almost </a:t>
            </a:r>
            <a:r>
              <a:rPr lang="en-US" sz="2000" dirty="0" smtClean="0">
                <a:solidFill>
                  <a:schemeClr val="bg1"/>
                </a:solidFill>
              </a:rPr>
              <a:t>3 million, supportive of army and anti-TTP</a:t>
            </a:r>
          </a:p>
          <a:p>
            <a:pPr lvl="0"/>
            <a:r>
              <a:rPr lang="en-US" sz="2000" dirty="0" smtClean="0">
                <a:solidFill>
                  <a:schemeClr val="bg1"/>
                </a:solidFill>
              </a:rPr>
              <a:t>The entire population migrated out of the valley, clearing the battle field allowing the army to operate freely!</a:t>
            </a:r>
          </a:p>
          <a:p>
            <a:pPr lvl="0">
              <a:buNone/>
            </a:pPr>
            <a:endParaRPr lang="en-US" sz="800" dirty="0" smtClean="0">
              <a:solidFill>
                <a:schemeClr val="bg1"/>
              </a:solidFill>
            </a:endParaRPr>
          </a:p>
          <a:p>
            <a:pPr lvl="0">
              <a:buNone/>
            </a:pPr>
            <a:endParaRPr lang="en-US" sz="800" dirty="0" smtClean="0">
              <a:solidFill>
                <a:schemeClr val="bg1"/>
              </a:solidFill>
            </a:endParaRPr>
          </a:p>
          <a:p>
            <a:pPr lvl="0">
              <a:buNone/>
            </a:pPr>
            <a:endParaRPr lang="en-US" sz="800" dirty="0" smtClean="0">
              <a:solidFill>
                <a:schemeClr val="bg1"/>
              </a:solidFill>
            </a:endParaRPr>
          </a:p>
          <a:p>
            <a:pPr lvl="0">
              <a:buNone/>
            </a:pPr>
            <a:endParaRPr lang="en-US" sz="800" dirty="0" smtClean="0">
              <a:solidFill>
                <a:schemeClr val="bg1"/>
              </a:solidFill>
            </a:endParaRPr>
          </a:p>
          <a:p>
            <a:pPr lvl="0">
              <a:buNone/>
            </a:pPr>
            <a:endParaRPr lang="en-US" sz="800" dirty="0" smtClean="0">
              <a:solidFill>
                <a:schemeClr val="bg1"/>
              </a:solidFill>
            </a:endParaRPr>
          </a:p>
          <a:p>
            <a:pPr lvl="0">
              <a:buNone/>
            </a:pPr>
            <a:endParaRPr lang="en-US" sz="800" dirty="0" smtClean="0">
              <a:solidFill>
                <a:schemeClr val="bg1"/>
              </a:solidFill>
            </a:endParaRPr>
          </a:p>
          <a:p>
            <a:pPr lvl="0">
              <a:buNone/>
            </a:pPr>
            <a:endParaRPr lang="en-US" sz="800" dirty="0" smtClean="0">
              <a:solidFill>
                <a:schemeClr val="bg1"/>
              </a:solidFill>
            </a:endParaRPr>
          </a:p>
          <a:p>
            <a:pPr lvl="0">
              <a:buNone/>
            </a:pPr>
            <a:endParaRPr lang="en-US" sz="800" dirty="0" smtClean="0">
              <a:solidFill>
                <a:schemeClr val="bg1"/>
              </a:solidFill>
            </a:endParaRPr>
          </a:p>
          <a:p>
            <a:pPr lvl="0">
              <a:buNone/>
            </a:pPr>
            <a:endParaRPr lang="en-US" sz="800" dirty="0" smtClean="0">
              <a:solidFill>
                <a:schemeClr val="bg1"/>
              </a:solidFill>
            </a:endParaRPr>
          </a:p>
          <a:p>
            <a:pPr lvl="0">
              <a:buNone/>
            </a:pPr>
            <a:endParaRPr lang="en-US" sz="800" dirty="0" smtClean="0">
              <a:solidFill>
                <a:schemeClr val="bg1"/>
              </a:solidFill>
            </a:endParaRPr>
          </a:p>
          <a:p>
            <a:pPr lvl="0"/>
            <a:r>
              <a:rPr lang="en-US" sz="2000" dirty="0" smtClean="0">
                <a:solidFill>
                  <a:schemeClr val="bg1"/>
                </a:solidFill>
              </a:rPr>
              <a:t>Army is local to the country, understands language, culture, terrain, people and </a:t>
            </a:r>
            <a:endParaRPr lang="en-US" sz="2000" dirty="0" smtClean="0">
              <a:solidFill>
                <a:schemeClr val="bg1"/>
              </a:solidFill>
            </a:endParaRPr>
          </a:p>
          <a:p>
            <a:pPr lvl="0"/>
            <a:endParaRPr lang="en-US" sz="2000" dirty="0" smtClean="0">
              <a:solidFill>
                <a:schemeClr val="bg1"/>
              </a:solidFill>
            </a:endParaRPr>
          </a:p>
          <a:p>
            <a:pPr lvl="0"/>
            <a:r>
              <a:rPr lang="en-US" sz="2000" dirty="0" smtClean="0">
                <a:solidFill>
                  <a:schemeClr val="bg1"/>
                </a:solidFill>
              </a:rPr>
              <a:t>tactics </a:t>
            </a:r>
            <a:r>
              <a:rPr lang="en-US" sz="2000" dirty="0" smtClean="0">
                <a:solidFill>
                  <a:schemeClr val="bg1"/>
                </a:solidFill>
              </a:rPr>
              <a:t>of the fighters</a:t>
            </a:r>
          </a:p>
          <a:p>
            <a:pPr lvl="0"/>
            <a:r>
              <a:rPr lang="en-US" sz="2000" dirty="0" smtClean="0">
                <a:solidFill>
                  <a:schemeClr val="bg1"/>
                </a:solidFill>
              </a:rPr>
              <a:t>Army liberating its own home ground against an unpopular terrorist group and was willing to fight and die for the cause. Moral was high, officers and men volunteered for dangerous operations.</a:t>
            </a:r>
          </a:p>
        </p:txBody>
      </p:sp>
      <p:pic>
        <p:nvPicPr>
          <p:cNvPr id="5" name="Picture 4" descr="Farzana_1_0.JPG"/>
          <p:cNvPicPr/>
          <p:nvPr/>
        </p:nvPicPr>
        <p:blipFill>
          <a:blip r:embed="rId2" cstate="print"/>
          <a:stretch>
            <a:fillRect/>
          </a:stretch>
        </p:blipFill>
        <p:spPr>
          <a:xfrm>
            <a:off x="3429000" y="3733800"/>
            <a:ext cx="2438400" cy="1524000"/>
          </a:xfrm>
          <a:prstGeom prst="rect">
            <a:avLst/>
          </a:prstGeom>
        </p:spPr>
      </p:pic>
      <p:pic>
        <p:nvPicPr>
          <p:cNvPr id="6" name="Picture 5" descr="011710_waziristan_800.JPG"/>
          <p:cNvPicPr/>
          <p:nvPr/>
        </p:nvPicPr>
        <p:blipFill>
          <a:blip r:embed="rId3" cstate="print"/>
          <a:stretch>
            <a:fillRect/>
          </a:stretch>
        </p:blipFill>
        <p:spPr>
          <a:xfrm>
            <a:off x="5943600" y="4724400"/>
            <a:ext cx="3124200" cy="1981200"/>
          </a:xfrm>
          <a:prstGeom prst="rect">
            <a:avLst/>
          </a:prstGeom>
        </p:spPr>
      </p:pic>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66800" y="228600"/>
            <a:ext cx="7620000" cy="1143000"/>
          </a:xfrm>
        </p:spPr>
        <p:txBody>
          <a:bodyPr>
            <a:normAutofit/>
          </a:bodyPr>
          <a:lstStyle/>
          <a:p>
            <a:r>
              <a:rPr lang="en-US" dirty="0" smtClean="0"/>
              <a:t>T</a:t>
            </a:r>
            <a:r>
              <a:rPr smtClean="0"/>
              <a:t> T P : Pak Army Operation</a:t>
            </a:r>
            <a:endParaRPr lang="en-US" dirty="0"/>
          </a:p>
        </p:txBody>
      </p:sp>
      <p:sp>
        <p:nvSpPr>
          <p:cNvPr id="7" name="Rectangle 6"/>
          <p:cNvSpPr/>
          <p:nvPr/>
        </p:nvSpPr>
        <p:spPr>
          <a:xfrm>
            <a:off x="0" y="1524000"/>
            <a:ext cx="9144000" cy="5324535"/>
          </a:xfrm>
          <a:prstGeom prst="rect">
            <a:avLst/>
          </a:prstGeom>
        </p:spPr>
        <p:txBody>
          <a:bodyPr wrap="square">
            <a:spAutoFit/>
          </a:bodyPr>
          <a:lstStyle/>
          <a:p>
            <a:pPr lvl="1">
              <a:buFont typeface="Arial" pitchFamily="34" charset="0"/>
              <a:buChar char="•"/>
            </a:pPr>
            <a:r>
              <a:rPr lang="en-US" sz="2000" dirty="0" smtClean="0">
                <a:solidFill>
                  <a:schemeClr val="bg1"/>
                </a:solidFill>
              </a:rPr>
              <a:t> Enemy and objective was clearly defined. No strategic or tactical confusions!</a:t>
            </a:r>
          </a:p>
          <a:p>
            <a:pPr lvl="1">
              <a:buFont typeface="Arial" pitchFamily="34" charset="0"/>
              <a:buChar char="•"/>
            </a:pPr>
            <a:r>
              <a:rPr lang="en-US" sz="2000" dirty="0" smtClean="0">
                <a:solidFill>
                  <a:schemeClr val="bg1"/>
                </a:solidFill>
              </a:rPr>
              <a:t> Army willing to deploy daring unconventional tactics – largest </a:t>
            </a:r>
            <a:r>
              <a:rPr lang="en-US" sz="2000" dirty="0" err="1" smtClean="0">
                <a:solidFill>
                  <a:schemeClr val="bg1"/>
                </a:solidFill>
              </a:rPr>
              <a:t>heliborne</a:t>
            </a:r>
            <a:r>
              <a:rPr lang="en-US" sz="2000" dirty="0" smtClean="0">
                <a:solidFill>
                  <a:schemeClr val="bg1"/>
                </a:solidFill>
              </a:rPr>
              <a:t> landing in Asia ever of 4000 Special forces deep into the mountains, behind enemy lines surprised the insurgency. The General officer led the landing himself in terrorist infested mountains!</a:t>
            </a:r>
          </a:p>
          <a:p>
            <a:pPr lvl="0">
              <a:buFont typeface="Arial" pitchFamily="34" charset="0"/>
              <a:buChar char="•"/>
            </a:pPr>
            <a:endParaRPr lang="en-US" sz="2000" dirty="0" smtClean="0">
              <a:solidFill>
                <a:schemeClr val="bg1"/>
              </a:solidFill>
            </a:endParaRPr>
          </a:p>
          <a:p>
            <a:pPr lvl="0">
              <a:buFont typeface="Arial" pitchFamily="34" charset="0"/>
              <a:buChar char="•"/>
            </a:pPr>
            <a:endParaRPr lang="en-US" sz="2000" dirty="0" smtClean="0">
              <a:solidFill>
                <a:schemeClr val="bg1"/>
              </a:solidFill>
            </a:endParaRPr>
          </a:p>
          <a:p>
            <a:pPr lvl="0">
              <a:buFont typeface="Arial" pitchFamily="34" charset="0"/>
              <a:buChar char="•"/>
            </a:pPr>
            <a:endParaRPr lang="en-US" sz="2000" dirty="0" smtClean="0">
              <a:solidFill>
                <a:schemeClr val="bg1"/>
              </a:solidFill>
            </a:endParaRPr>
          </a:p>
          <a:p>
            <a:pPr lvl="0">
              <a:buFont typeface="Arial" pitchFamily="34" charset="0"/>
              <a:buChar char="•"/>
            </a:pPr>
            <a:endParaRPr lang="en-US" sz="2000" dirty="0" smtClean="0">
              <a:solidFill>
                <a:schemeClr val="bg1"/>
              </a:solidFill>
            </a:endParaRPr>
          </a:p>
          <a:p>
            <a:pPr lvl="0">
              <a:buFont typeface="Arial" pitchFamily="34" charset="0"/>
              <a:buChar char="•"/>
            </a:pPr>
            <a:endParaRPr lang="en-US" sz="2000" dirty="0" smtClean="0">
              <a:solidFill>
                <a:schemeClr val="bg1"/>
              </a:solidFill>
            </a:endParaRPr>
          </a:p>
          <a:p>
            <a:pPr lvl="0">
              <a:buFont typeface="Arial" pitchFamily="34" charset="0"/>
              <a:buChar char="•"/>
            </a:pPr>
            <a:endParaRPr lang="en-US" sz="2000" dirty="0" smtClean="0">
              <a:solidFill>
                <a:schemeClr val="bg1"/>
              </a:solidFill>
            </a:endParaRPr>
          </a:p>
          <a:p>
            <a:pPr lvl="0">
              <a:buFont typeface="Arial" pitchFamily="34" charset="0"/>
              <a:buChar char="•"/>
            </a:pPr>
            <a:endParaRPr lang="en-US" sz="2000" dirty="0" smtClean="0">
              <a:solidFill>
                <a:schemeClr val="bg1"/>
              </a:solidFill>
            </a:endParaRPr>
          </a:p>
          <a:p>
            <a:pPr lvl="1">
              <a:buFont typeface="Arial" pitchFamily="34" charset="0"/>
              <a:buChar char="•"/>
            </a:pPr>
            <a:r>
              <a:rPr lang="en-US" sz="2000" dirty="0" smtClean="0">
                <a:solidFill>
                  <a:schemeClr val="bg1"/>
                </a:solidFill>
              </a:rPr>
              <a:t> The area was cleared in less than two months in a classic counter insurgency </a:t>
            </a:r>
          </a:p>
          <a:p>
            <a:pPr lvl="1"/>
            <a:r>
              <a:rPr lang="en-US" sz="2000" dirty="0" smtClean="0">
                <a:solidFill>
                  <a:schemeClr val="bg1"/>
                </a:solidFill>
              </a:rPr>
              <a:t>   operation which is now stuff of the legends and movies are being made on it!</a:t>
            </a:r>
          </a:p>
          <a:p>
            <a:pPr lvl="1">
              <a:buFont typeface="Arial" pitchFamily="34" charset="0"/>
              <a:buChar char="•"/>
            </a:pPr>
            <a:r>
              <a:rPr lang="en-US" sz="2000" dirty="0" smtClean="0">
                <a:solidFill>
                  <a:schemeClr val="bg1"/>
                </a:solidFill>
              </a:rPr>
              <a:t> The entire population of 3 million moved back into the valley immediately after </a:t>
            </a:r>
          </a:p>
          <a:p>
            <a:pPr lvl="1"/>
            <a:r>
              <a:rPr lang="en-US" sz="2000" dirty="0" smtClean="0">
                <a:solidFill>
                  <a:schemeClr val="bg1"/>
                </a:solidFill>
              </a:rPr>
              <a:t>   the operation and now Swat is cleared and being rebuilt rapidly</a:t>
            </a:r>
          </a:p>
          <a:p>
            <a:pPr lvl="1">
              <a:buFont typeface="Arial" pitchFamily="34" charset="0"/>
              <a:buChar char="•"/>
            </a:pPr>
            <a:r>
              <a:rPr lang="en-US" sz="2000" dirty="0" smtClean="0">
                <a:solidFill>
                  <a:schemeClr val="bg1"/>
                </a:solidFill>
              </a:rPr>
              <a:t> The most successful counter insurgency operation ever in the world</a:t>
            </a:r>
            <a:endParaRPr lang="en-US" sz="2000" dirty="0">
              <a:solidFill>
                <a:schemeClr val="bg1"/>
              </a:solidFill>
            </a:endParaRPr>
          </a:p>
        </p:txBody>
      </p:sp>
      <p:pic>
        <p:nvPicPr>
          <p:cNvPr id="10" name="Picture 9" descr="_45845940_aircrew.jpg"/>
          <p:cNvPicPr/>
          <p:nvPr/>
        </p:nvPicPr>
        <p:blipFill>
          <a:blip r:embed="rId2" cstate="print"/>
          <a:stretch>
            <a:fillRect/>
          </a:stretch>
        </p:blipFill>
        <p:spPr>
          <a:xfrm>
            <a:off x="152400" y="3124200"/>
            <a:ext cx="4114800" cy="2057400"/>
          </a:xfrm>
          <a:prstGeom prst="rect">
            <a:avLst/>
          </a:prstGeom>
        </p:spPr>
      </p:pic>
      <p:pic>
        <p:nvPicPr>
          <p:cNvPr id="14" name="Picture 13" descr="4021961674.jpg"/>
          <p:cNvPicPr/>
          <p:nvPr/>
        </p:nvPicPr>
        <p:blipFill>
          <a:blip r:embed="rId3" cstate="print"/>
          <a:stretch>
            <a:fillRect/>
          </a:stretch>
        </p:blipFill>
        <p:spPr>
          <a:xfrm>
            <a:off x="4419600" y="3124200"/>
            <a:ext cx="4548188" cy="2095500"/>
          </a:xfrm>
          <a:prstGeom prst="rect">
            <a:avLst/>
          </a:prstGeom>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0200"/>
            <a:ext cx="9144000" cy="3724096"/>
          </a:xfrm>
          <a:prstGeom prst="rect">
            <a:avLst/>
          </a:prstGeom>
        </p:spPr>
        <p:txBody>
          <a:bodyPr wrap="square" numCol="2">
            <a:spAutoFit/>
          </a:bodyPr>
          <a:lstStyle/>
          <a:p>
            <a:pPr lvl="0">
              <a:buFont typeface="Arial" pitchFamily="34" charset="0"/>
              <a:buChar char="•"/>
            </a:pPr>
            <a:r>
              <a:rPr lang="en-US" sz="2000" dirty="0" smtClean="0">
                <a:solidFill>
                  <a:schemeClr val="bg1"/>
                </a:solidFill>
              </a:rPr>
              <a:t> Occupation force – hated by insurgency </a:t>
            </a:r>
          </a:p>
          <a:p>
            <a:pPr lvl="0"/>
            <a:r>
              <a:rPr lang="en-US" sz="2000" dirty="0" smtClean="0">
                <a:solidFill>
                  <a:schemeClr val="bg1"/>
                </a:solidFill>
              </a:rPr>
              <a:t>  and common man alike. Latest riots in</a:t>
            </a:r>
          </a:p>
          <a:p>
            <a:pPr lvl="0"/>
            <a:r>
              <a:rPr lang="en-US" sz="2000" dirty="0" smtClean="0">
                <a:solidFill>
                  <a:schemeClr val="bg1"/>
                </a:solidFill>
              </a:rPr>
              <a:t>  Mazaar Shareef against UN are ample </a:t>
            </a:r>
          </a:p>
          <a:p>
            <a:pPr lvl="0"/>
            <a:r>
              <a:rPr lang="en-US" sz="2000" dirty="0" smtClean="0">
                <a:solidFill>
                  <a:schemeClr val="bg1"/>
                </a:solidFill>
              </a:rPr>
              <a:t>  example</a:t>
            </a:r>
          </a:p>
          <a:p>
            <a:pPr lvl="0"/>
            <a:endParaRPr lang="en-US" sz="800" dirty="0" smtClean="0">
              <a:solidFill>
                <a:schemeClr val="bg1"/>
              </a:solidFill>
            </a:endParaRPr>
          </a:p>
          <a:p>
            <a:pPr lvl="0">
              <a:buFont typeface="Arial" pitchFamily="34" charset="0"/>
              <a:buChar char="•"/>
            </a:pPr>
            <a:r>
              <a:rPr lang="en-US" sz="2000" dirty="0" smtClean="0">
                <a:solidFill>
                  <a:schemeClr val="bg1"/>
                </a:solidFill>
              </a:rPr>
              <a:t> Relying on unreliable Afghans who have   </a:t>
            </a:r>
          </a:p>
          <a:p>
            <a:pPr lvl="0"/>
            <a:r>
              <a:rPr lang="en-US" sz="2000" dirty="0" smtClean="0">
                <a:solidFill>
                  <a:schemeClr val="bg1"/>
                </a:solidFill>
              </a:rPr>
              <a:t>  no roots in population</a:t>
            </a:r>
          </a:p>
          <a:p>
            <a:pPr lvl="0"/>
            <a:endParaRPr lang="en-US" sz="800" dirty="0" smtClean="0">
              <a:solidFill>
                <a:schemeClr val="bg1"/>
              </a:solidFill>
            </a:endParaRPr>
          </a:p>
          <a:p>
            <a:pPr lvl="0">
              <a:buFont typeface="Arial" pitchFamily="34" charset="0"/>
              <a:buChar char="•"/>
            </a:pPr>
            <a:r>
              <a:rPr lang="en-US" sz="2000" dirty="0" smtClean="0">
                <a:solidFill>
                  <a:schemeClr val="bg1"/>
                </a:solidFill>
              </a:rPr>
              <a:t> Occupation forces alien to local </a:t>
            </a:r>
          </a:p>
          <a:p>
            <a:pPr lvl="0"/>
            <a:r>
              <a:rPr lang="en-US" sz="2000" dirty="0" smtClean="0">
                <a:solidFill>
                  <a:schemeClr val="bg1"/>
                </a:solidFill>
              </a:rPr>
              <a:t>  language, culture, tribes and terrain </a:t>
            </a:r>
          </a:p>
          <a:p>
            <a:pPr lvl="0"/>
            <a:r>
              <a:rPr lang="en-US" sz="2000" dirty="0" smtClean="0">
                <a:solidFill>
                  <a:schemeClr val="bg1"/>
                </a:solidFill>
              </a:rPr>
              <a:t>  fighting a war without objectives, goals   </a:t>
            </a:r>
          </a:p>
          <a:p>
            <a:pPr lvl="0"/>
            <a:r>
              <a:rPr lang="en-US" sz="2000" dirty="0" smtClean="0">
                <a:solidFill>
                  <a:schemeClr val="bg1"/>
                </a:solidFill>
              </a:rPr>
              <a:t>  and no high moral ground. Morale is </a:t>
            </a:r>
          </a:p>
          <a:p>
            <a:pPr lvl="0"/>
            <a:r>
              <a:rPr lang="en-US" sz="2000" dirty="0" smtClean="0">
                <a:solidFill>
                  <a:schemeClr val="bg1"/>
                </a:solidFill>
              </a:rPr>
              <a:t>  lowest</a:t>
            </a:r>
          </a:p>
          <a:p>
            <a:pPr lvl="0">
              <a:buFont typeface="Arial" pitchFamily="34" charset="0"/>
              <a:buChar char="•"/>
            </a:pPr>
            <a:r>
              <a:rPr lang="en-US" sz="2000" dirty="0" smtClean="0">
                <a:solidFill>
                  <a:schemeClr val="bg1"/>
                </a:solidFill>
              </a:rPr>
              <a:t> Not willing to die. Emphasis is on survival and use of technology, causing more collateral damage making them more unpopular!</a:t>
            </a:r>
          </a:p>
          <a:p>
            <a:pPr lvl="0"/>
            <a:endParaRPr lang="en-US" sz="800" dirty="0" smtClean="0">
              <a:solidFill>
                <a:schemeClr val="bg1"/>
              </a:solidFill>
            </a:endParaRPr>
          </a:p>
          <a:p>
            <a:pPr lvl="0">
              <a:buFont typeface="Arial" pitchFamily="34" charset="0"/>
              <a:buChar char="•"/>
            </a:pPr>
            <a:r>
              <a:rPr lang="en-US" sz="2000" dirty="0" smtClean="0">
                <a:solidFill>
                  <a:schemeClr val="bg1"/>
                </a:solidFill>
              </a:rPr>
              <a:t> Barking up the wrong tree </a:t>
            </a:r>
          </a:p>
          <a:p>
            <a:pPr lvl="0"/>
            <a:r>
              <a:rPr lang="en-US" sz="2000" dirty="0" smtClean="0">
                <a:solidFill>
                  <a:schemeClr val="bg1"/>
                </a:solidFill>
              </a:rPr>
              <a:t>– wrong threat analysis  </a:t>
            </a:r>
          </a:p>
          <a:p>
            <a:pPr lvl="0"/>
            <a:r>
              <a:rPr lang="en-US" sz="2000" dirty="0" smtClean="0">
                <a:solidFill>
                  <a:schemeClr val="bg1"/>
                </a:solidFill>
              </a:rPr>
              <a:t>– blaming Pakistan for their failures instead of addressing the issues inside Afghanistan – North Waziristan has nothing to do with wars in Kandahar or Helmand, the fiercest battlefields </a:t>
            </a:r>
            <a:endParaRPr lang="en-US" sz="2000" dirty="0">
              <a:solidFill>
                <a:schemeClr val="bg1"/>
              </a:solidFill>
            </a:endParaRPr>
          </a:p>
        </p:txBody>
      </p:sp>
      <p:sp>
        <p:nvSpPr>
          <p:cNvPr id="5" name="Title 1"/>
          <p:cNvSpPr>
            <a:spLocks noGrp="1"/>
          </p:cNvSpPr>
          <p:nvPr>
            <p:ph type="title"/>
          </p:nvPr>
        </p:nvSpPr>
        <p:spPr>
          <a:xfrm>
            <a:off x="1066800" y="228600"/>
            <a:ext cx="7620000" cy="1143000"/>
          </a:xfrm>
        </p:spPr>
        <p:txBody>
          <a:bodyPr>
            <a:normAutofit/>
          </a:bodyPr>
          <a:lstStyle/>
          <a:p>
            <a:r>
              <a:rPr lang="en-US" dirty="0" smtClean="0"/>
              <a:t>US / NATO</a:t>
            </a:r>
            <a:r>
              <a:rPr smtClean="0"/>
              <a:t>: Occupation forces</a:t>
            </a:r>
            <a:endParaRPr lang="en-US" dirty="0"/>
          </a:p>
        </p:txBody>
      </p:sp>
      <p:pic>
        <p:nvPicPr>
          <p:cNvPr id="7" name="Picture 6" descr="afghanistan-helmand.jpg"/>
          <p:cNvPicPr>
            <a:picLocks noChangeAspect="1"/>
          </p:cNvPicPr>
          <p:nvPr/>
        </p:nvPicPr>
        <p:blipFill>
          <a:blip r:embed="rId2"/>
          <a:stretch>
            <a:fillRect/>
          </a:stretch>
        </p:blipFill>
        <p:spPr>
          <a:xfrm>
            <a:off x="1066800" y="4953000"/>
            <a:ext cx="2692400" cy="1732501"/>
          </a:xfrm>
          <a:prstGeom prst="rect">
            <a:avLst/>
          </a:prstGeom>
        </p:spPr>
      </p:pic>
      <p:pic>
        <p:nvPicPr>
          <p:cNvPr id="9" name="Picture 8" descr="story.helmand.afp.gi.jpg"/>
          <p:cNvPicPr>
            <a:picLocks noChangeAspect="1"/>
          </p:cNvPicPr>
          <p:nvPr/>
        </p:nvPicPr>
        <p:blipFill>
          <a:blip r:embed="rId3"/>
          <a:stretch>
            <a:fillRect/>
          </a:stretch>
        </p:blipFill>
        <p:spPr>
          <a:xfrm>
            <a:off x="5867400" y="4826508"/>
            <a:ext cx="3200400" cy="1802892"/>
          </a:xfrm>
          <a:prstGeom prst="rect">
            <a:avLst/>
          </a:prstGeom>
        </p:spPr>
      </p:pic>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0"/>
            <a:ext cx="5791200" cy="5336846"/>
          </a:xfrm>
          <a:prstGeom prst="rect">
            <a:avLst/>
          </a:prstGeom>
        </p:spPr>
        <p:txBody>
          <a:bodyPr wrap="square">
            <a:spAutoFit/>
          </a:bodyPr>
          <a:lstStyle/>
          <a:p>
            <a:pPr marL="342900" lvl="0" indent="-342900">
              <a:spcBef>
                <a:spcPct val="20000"/>
              </a:spcBef>
              <a:buFont typeface="Arial" pitchFamily="34" charset="0"/>
              <a:buChar char="•"/>
            </a:pPr>
            <a:r>
              <a:rPr lang="en-US" sz="2400" dirty="0" smtClean="0">
                <a:solidFill>
                  <a:schemeClr val="bg1"/>
                </a:solidFill>
              </a:rPr>
              <a:t>War  Cost crippling the economy at home</a:t>
            </a:r>
          </a:p>
          <a:p>
            <a:pPr marL="342900" lvl="0" indent="-342900">
              <a:spcBef>
                <a:spcPct val="20000"/>
              </a:spcBef>
            </a:pPr>
            <a:endParaRPr lang="en-US" sz="800" dirty="0" smtClean="0">
              <a:solidFill>
                <a:schemeClr val="bg1"/>
              </a:solidFill>
            </a:endParaRPr>
          </a:p>
          <a:p>
            <a:pPr marL="342900" lvl="0" indent="-342900">
              <a:spcBef>
                <a:spcPct val="20000"/>
              </a:spcBef>
              <a:buFont typeface="Arial" pitchFamily="34" charset="0"/>
              <a:buChar char="•"/>
            </a:pPr>
            <a:r>
              <a:rPr lang="en-US" sz="2400" dirty="0" smtClean="0">
                <a:solidFill>
                  <a:schemeClr val="bg1"/>
                </a:solidFill>
              </a:rPr>
              <a:t>NATO supplies remain vulnerable in Pakistan – the weakest and most vulnerable link in the logistical support</a:t>
            </a:r>
          </a:p>
          <a:p>
            <a:pPr marL="342900" lvl="0" indent="-342900">
              <a:spcBef>
                <a:spcPct val="20000"/>
              </a:spcBef>
            </a:pPr>
            <a:endParaRPr lang="en-US" sz="800" dirty="0" smtClean="0">
              <a:solidFill>
                <a:schemeClr val="bg1"/>
              </a:solidFill>
            </a:endParaRPr>
          </a:p>
          <a:p>
            <a:pPr marL="342900" lvl="0" indent="-342900">
              <a:spcBef>
                <a:spcPct val="20000"/>
              </a:spcBef>
              <a:buFont typeface="Arial" pitchFamily="34" charset="0"/>
              <a:buChar char="•"/>
            </a:pPr>
            <a:r>
              <a:rPr lang="en-US" sz="2400" dirty="0" smtClean="0">
                <a:solidFill>
                  <a:schemeClr val="bg1"/>
                </a:solidFill>
              </a:rPr>
              <a:t>Taliban remain flushed with money as NATO and drug lords pays them for safe transit of convoys and drug </a:t>
            </a:r>
          </a:p>
          <a:p>
            <a:pPr marL="342900" lvl="0" indent="-342900">
              <a:spcBef>
                <a:spcPct val="20000"/>
              </a:spcBef>
            </a:pPr>
            <a:r>
              <a:rPr lang="en-US" sz="2400" dirty="0" smtClean="0">
                <a:solidFill>
                  <a:schemeClr val="bg1"/>
                </a:solidFill>
              </a:rPr>
              <a:t>	consignments. Weapons and </a:t>
            </a:r>
          </a:p>
          <a:p>
            <a:pPr marL="342900" lvl="0" indent="-342900">
              <a:spcBef>
                <a:spcPct val="20000"/>
              </a:spcBef>
            </a:pPr>
            <a:r>
              <a:rPr lang="en-US" sz="2400" dirty="0" smtClean="0">
                <a:solidFill>
                  <a:schemeClr val="bg1"/>
                </a:solidFill>
              </a:rPr>
              <a:t>	ammo come from robbing NATO </a:t>
            </a:r>
          </a:p>
          <a:p>
            <a:pPr marL="342900" lvl="0" indent="-342900">
              <a:spcBef>
                <a:spcPct val="20000"/>
              </a:spcBef>
            </a:pPr>
            <a:r>
              <a:rPr lang="en-US" sz="2400" dirty="0" smtClean="0">
                <a:solidFill>
                  <a:schemeClr val="bg1"/>
                </a:solidFill>
              </a:rPr>
              <a:t>	supplies, Afghan army pilferage, </a:t>
            </a:r>
          </a:p>
          <a:p>
            <a:pPr marL="342900" lvl="0" indent="-342900">
              <a:spcBef>
                <a:spcPct val="20000"/>
              </a:spcBef>
            </a:pPr>
            <a:r>
              <a:rPr lang="en-US" sz="2400" dirty="0" smtClean="0">
                <a:solidFill>
                  <a:schemeClr val="bg1"/>
                </a:solidFill>
              </a:rPr>
              <a:t>	and open black market in tribal </a:t>
            </a:r>
          </a:p>
          <a:p>
            <a:pPr marL="342900" lvl="0" indent="-342900">
              <a:spcBef>
                <a:spcPct val="20000"/>
              </a:spcBef>
            </a:pPr>
            <a:r>
              <a:rPr lang="en-US" sz="2400" dirty="0" smtClean="0">
                <a:solidFill>
                  <a:schemeClr val="bg1"/>
                </a:solidFill>
              </a:rPr>
              <a:t>	areas and central Asia and Iran</a:t>
            </a:r>
          </a:p>
        </p:txBody>
      </p:sp>
      <p:pic>
        <p:nvPicPr>
          <p:cNvPr id="6" name="Picture 5" descr="2010_10$thumbimg107_Oct_2010_094417387-ll.jpg.png"/>
          <p:cNvPicPr>
            <a:picLocks noChangeAspect="1"/>
          </p:cNvPicPr>
          <p:nvPr/>
        </p:nvPicPr>
        <p:blipFill>
          <a:blip r:embed="rId2"/>
          <a:stretch>
            <a:fillRect/>
          </a:stretch>
        </p:blipFill>
        <p:spPr>
          <a:xfrm>
            <a:off x="5638800" y="1524000"/>
            <a:ext cx="3407915" cy="2267160"/>
          </a:xfrm>
          <a:prstGeom prst="rect">
            <a:avLst/>
          </a:prstGeom>
        </p:spPr>
      </p:pic>
      <p:pic>
        <p:nvPicPr>
          <p:cNvPr id="8" name="Picture 7" descr="0219278055085.jpg"/>
          <p:cNvPicPr>
            <a:picLocks noChangeAspect="1"/>
          </p:cNvPicPr>
          <p:nvPr/>
        </p:nvPicPr>
        <p:blipFill>
          <a:blip r:embed="rId3"/>
          <a:stretch>
            <a:fillRect/>
          </a:stretch>
        </p:blipFill>
        <p:spPr>
          <a:xfrm>
            <a:off x="4713298" y="4267200"/>
            <a:ext cx="4354502" cy="2486025"/>
          </a:xfrm>
          <a:prstGeom prst="rect">
            <a:avLst/>
          </a:prstGeom>
        </p:spPr>
      </p:pic>
      <p:sp>
        <p:nvSpPr>
          <p:cNvPr id="10" name="Title 1"/>
          <p:cNvSpPr txBox="1">
            <a:spLocks/>
          </p:cNvSpPr>
          <p:nvPr/>
        </p:nvSpPr>
        <p:spPr>
          <a:xfrm>
            <a:off x="1143000" y="152400"/>
            <a:ext cx="7620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US / NATO: Burning</a:t>
            </a:r>
            <a:r>
              <a:rPr kumimoji="0" lang="en-US" sz="4400" b="1" i="0" u="none" strike="noStrike" kern="1200" cap="none" spc="0" normalizeH="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 Logistics</a:t>
            </a:r>
            <a:endPar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8915400" cy="5410200"/>
          </a:xfrm>
          <a:prstGeom prst="rect">
            <a:avLst/>
          </a:prstGeom>
        </p:spPr>
        <p:txBody>
          <a:bodyPr wrap="square" numCol="2">
            <a:spAutoFit/>
          </a:bodyPr>
          <a:lstStyle/>
          <a:p>
            <a:pPr marL="342900" indent="-342900">
              <a:spcBef>
                <a:spcPct val="20000"/>
              </a:spcBef>
              <a:buFont typeface="Arial" pitchFamily="34" charset="0"/>
              <a:buChar char="•"/>
            </a:pPr>
            <a:r>
              <a:rPr lang="en-US" sz="2400" dirty="0" smtClean="0">
                <a:solidFill>
                  <a:schemeClr val="bg1"/>
                </a:solidFill>
              </a:rPr>
              <a:t>All signs are that the fate of the present occupation forces would be identical to Soviets</a:t>
            </a:r>
          </a:p>
          <a:p>
            <a:pPr marL="342900" indent="-342900">
              <a:spcBef>
                <a:spcPct val="20000"/>
              </a:spcBef>
            </a:pPr>
            <a:endParaRPr lang="en-US" sz="800" dirty="0" smtClean="0">
              <a:solidFill>
                <a:schemeClr val="bg1"/>
              </a:solidFill>
            </a:endParaRPr>
          </a:p>
          <a:p>
            <a:pPr marL="342900" indent="-342900">
              <a:spcBef>
                <a:spcPct val="20000"/>
              </a:spcBef>
              <a:buFont typeface="Arial" pitchFamily="34" charset="0"/>
              <a:buChar char="•"/>
            </a:pPr>
            <a:r>
              <a:rPr lang="en-US" sz="2400" dirty="0" smtClean="0">
                <a:solidFill>
                  <a:schemeClr val="bg1"/>
                </a:solidFill>
              </a:rPr>
              <a:t>Soviet Union saw the defeat too late, signed the Geneva accord and tried to find an exit but the staggering cost of the war destroyed the Soviet empire</a:t>
            </a:r>
          </a:p>
          <a:p>
            <a:pPr marL="342900" indent="-342900">
              <a:spcBef>
                <a:spcPct val="20000"/>
              </a:spcBef>
            </a:pPr>
            <a:endParaRPr lang="en-US" sz="800" dirty="0" smtClean="0">
              <a:solidFill>
                <a:schemeClr val="bg1"/>
              </a:solidFill>
            </a:endParaRPr>
          </a:p>
          <a:p>
            <a:pPr marL="342900" indent="-342900">
              <a:spcBef>
                <a:spcPct val="20000"/>
              </a:spcBef>
              <a:buFont typeface="Arial" pitchFamily="34" charset="0"/>
              <a:buChar char="•"/>
            </a:pPr>
            <a:r>
              <a:rPr lang="en-US" sz="2400" dirty="0" smtClean="0">
                <a:solidFill>
                  <a:schemeClr val="bg1"/>
                </a:solidFill>
              </a:rPr>
              <a:t>Present occupation forces are still not negotiating an exit, still feel they can win the war and have still not learnt from the 10 years of this present conflict</a:t>
            </a:r>
          </a:p>
        </p:txBody>
      </p:sp>
      <p:sp>
        <p:nvSpPr>
          <p:cNvPr id="7" name="Title 1"/>
          <p:cNvSpPr txBox="1">
            <a:spLocks/>
          </p:cNvSpPr>
          <p:nvPr/>
        </p:nvSpPr>
        <p:spPr>
          <a:xfrm>
            <a:off x="1143000" y="152400"/>
            <a:ext cx="7620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US / NATO</a:t>
            </a:r>
            <a:r>
              <a:rPr kumimoji="0" lang="en-US" sz="4400" b="1" i="0" u="none" strike="noStrike" kern="1200" cap="none" spc="0" normalizeH="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 </a:t>
            </a:r>
            <a:r>
              <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Fate  :  Defeat</a:t>
            </a:r>
          </a:p>
        </p:txBody>
      </p:sp>
      <p:pic>
        <p:nvPicPr>
          <p:cNvPr id="8" name="Picture 7" descr="american-soldiers.jpg"/>
          <p:cNvPicPr>
            <a:picLocks noChangeAspect="1"/>
          </p:cNvPicPr>
          <p:nvPr/>
        </p:nvPicPr>
        <p:blipFill>
          <a:blip r:embed="rId2"/>
          <a:stretch>
            <a:fillRect/>
          </a:stretch>
        </p:blipFill>
        <p:spPr>
          <a:xfrm>
            <a:off x="4495800" y="4267200"/>
            <a:ext cx="4495800" cy="2397760"/>
          </a:xfrm>
          <a:prstGeom prst="rect">
            <a:avLst/>
          </a:prstGeom>
        </p:spPr>
      </p:pic>
      <p:pic>
        <p:nvPicPr>
          <p:cNvPr id="9" name="Picture 8" descr="alg_joshua_bernard_memorial_730.jpg"/>
          <p:cNvPicPr>
            <a:picLocks noChangeAspect="1"/>
          </p:cNvPicPr>
          <p:nvPr/>
        </p:nvPicPr>
        <p:blipFill>
          <a:blip r:embed="rId3"/>
          <a:stretch>
            <a:fillRect/>
          </a:stretch>
        </p:blipFill>
        <p:spPr>
          <a:xfrm>
            <a:off x="4527040" y="1295400"/>
            <a:ext cx="4464560" cy="2819400"/>
          </a:xfrm>
          <a:prstGeom prst="rect">
            <a:avLst/>
          </a:prstGeom>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Soviet war: Rise of a Nation</a:t>
            </a:r>
            <a:endParaRPr lang="en-US" dirty="0"/>
          </a:p>
        </p:txBody>
      </p:sp>
      <p:sp>
        <p:nvSpPr>
          <p:cNvPr id="3" name="Content Placeholder 2"/>
          <p:cNvSpPr>
            <a:spLocks noGrp="1"/>
          </p:cNvSpPr>
          <p:nvPr>
            <p:ph idx="1"/>
          </p:nvPr>
        </p:nvSpPr>
        <p:spPr>
          <a:xfrm>
            <a:off x="152400" y="1600200"/>
            <a:ext cx="8915400" cy="762000"/>
          </a:xfrm>
        </p:spPr>
        <p:txBody>
          <a:bodyPr>
            <a:noAutofit/>
          </a:bodyPr>
          <a:lstStyle/>
          <a:p>
            <a:pPr lvl="0" algn="ctr">
              <a:buNone/>
            </a:pPr>
            <a:r>
              <a:rPr lang="en-US" dirty="0" smtClean="0">
                <a:solidFill>
                  <a:schemeClr val="bg1"/>
                </a:solidFill>
              </a:rPr>
              <a:t>Entire Afghan nation rose in arms</a:t>
            </a:r>
          </a:p>
        </p:txBody>
      </p:sp>
      <p:sp>
        <p:nvSpPr>
          <p:cNvPr id="5" name="TextBox 4"/>
          <p:cNvSpPr txBox="1"/>
          <p:nvPr/>
        </p:nvSpPr>
        <p:spPr>
          <a:xfrm>
            <a:off x="228600" y="5704582"/>
            <a:ext cx="8915400" cy="1077218"/>
          </a:xfrm>
          <a:prstGeom prst="rect">
            <a:avLst/>
          </a:prstGeom>
          <a:noFill/>
        </p:spPr>
        <p:txBody>
          <a:bodyPr wrap="square" rtlCol="0">
            <a:spAutoFit/>
          </a:bodyPr>
          <a:lstStyle/>
          <a:p>
            <a:pPr marL="342900" indent="-342900" algn="ctr">
              <a:spcBef>
                <a:spcPct val="20000"/>
              </a:spcBef>
            </a:pPr>
            <a:r>
              <a:rPr lang="en-US" sz="3200" dirty="0" smtClean="0">
                <a:solidFill>
                  <a:schemeClr val="bg1"/>
                </a:solidFill>
              </a:rPr>
              <a:t>6 millions migrated to Pakistan and Iran, clearing the battle field for war</a:t>
            </a:r>
          </a:p>
        </p:txBody>
      </p:sp>
      <p:pic>
        <p:nvPicPr>
          <p:cNvPr id="6" name="Picture 5" descr="RTEmagicC_sovietunion-afghanistan-muj.jpg.jpg"/>
          <p:cNvPicPr/>
          <p:nvPr/>
        </p:nvPicPr>
        <p:blipFill>
          <a:blip r:embed="rId2" cstate="print"/>
          <a:stretch>
            <a:fillRect/>
          </a:stretch>
        </p:blipFill>
        <p:spPr>
          <a:xfrm>
            <a:off x="2286000" y="2209800"/>
            <a:ext cx="4657725" cy="3429000"/>
          </a:xfrm>
          <a:prstGeom prst="rect">
            <a:avLst/>
          </a:prstGeom>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3422"/>
            <a:ext cx="9144000" cy="5213735"/>
          </a:xfrm>
          <a:prstGeom prst="rect">
            <a:avLst/>
          </a:prstGeom>
        </p:spPr>
        <p:txBody>
          <a:bodyPr wrap="square" numCol="2">
            <a:spAutoFit/>
          </a:bodyPr>
          <a:lstStyle/>
          <a:p>
            <a:pPr marL="342900" lvl="0" indent="-342900">
              <a:spcBef>
                <a:spcPct val="20000"/>
              </a:spcBef>
              <a:buFont typeface="Arial" pitchFamily="34" charset="0"/>
              <a:buChar char="•"/>
            </a:pPr>
            <a:endParaRPr lang="en-US" sz="2000" dirty="0" smtClean="0">
              <a:solidFill>
                <a:schemeClr val="bg1"/>
              </a:solidFill>
            </a:endParaRPr>
          </a:p>
          <a:p>
            <a:pPr marL="342900" lvl="0" indent="-342900">
              <a:spcBef>
                <a:spcPct val="20000"/>
              </a:spcBef>
              <a:buFont typeface="Arial" pitchFamily="34" charset="0"/>
              <a:buChar char="•"/>
            </a:pPr>
            <a:endParaRPr lang="en-US" sz="2000" dirty="0" smtClean="0">
              <a:solidFill>
                <a:schemeClr val="bg1"/>
              </a:solidFill>
            </a:endParaRPr>
          </a:p>
          <a:p>
            <a:pPr marL="342900" lvl="0" indent="-342900">
              <a:spcBef>
                <a:spcPct val="20000"/>
              </a:spcBef>
              <a:buFont typeface="Arial" pitchFamily="34" charset="0"/>
              <a:buChar char="•"/>
            </a:pPr>
            <a:r>
              <a:rPr lang="en-US" sz="2000" dirty="0" err="1" smtClean="0">
                <a:solidFill>
                  <a:schemeClr val="bg1"/>
                </a:solidFill>
              </a:rPr>
              <a:t>Pashtun</a:t>
            </a:r>
            <a:r>
              <a:rPr lang="en-US" sz="2000" dirty="0" smtClean="0">
                <a:solidFill>
                  <a:schemeClr val="bg1"/>
                </a:solidFill>
              </a:rPr>
              <a:t> </a:t>
            </a:r>
            <a:r>
              <a:rPr lang="en-US" sz="2000" dirty="0" smtClean="0">
                <a:solidFill>
                  <a:schemeClr val="bg1"/>
                </a:solidFill>
              </a:rPr>
              <a:t>resistance remains decentralized and dispersed in various separate groups in regions from </a:t>
            </a:r>
            <a:r>
              <a:rPr lang="en-US" sz="2000" dirty="0" err="1" smtClean="0">
                <a:solidFill>
                  <a:schemeClr val="bg1"/>
                </a:solidFill>
              </a:rPr>
              <a:t>Kunar</a:t>
            </a:r>
            <a:r>
              <a:rPr lang="en-US" sz="2000" dirty="0" smtClean="0">
                <a:solidFill>
                  <a:schemeClr val="bg1"/>
                </a:solidFill>
              </a:rPr>
              <a:t> in north East to </a:t>
            </a:r>
            <a:r>
              <a:rPr lang="en-US" sz="2000" dirty="0" err="1" smtClean="0">
                <a:solidFill>
                  <a:schemeClr val="bg1"/>
                </a:solidFill>
              </a:rPr>
              <a:t>Helmend</a:t>
            </a:r>
            <a:r>
              <a:rPr lang="en-US" sz="2000" dirty="0" smtClean="0">
                <a:solidFill>
                  <a:schemeClr val="bg1"/>
                </a:solidFill>
              </a:rPr>
              <a:t> in south East, with pockets all over the country – making it almost impossible to strike at the centre of gravity or to decapitate the </a:t>
            </a:r>
            <a:r>
              <a:rPr lang="en-US" sz="2000" dirty="0" smtClean="0">
                <a:solidFill>
                  <a:schemeClr val="bg1"/>
                </a:solidFill>
              </a:rPr>
              <a:t>resistance.</a:t>
            </a:r>
            <a:endParaRPr lang="en-US" sz="2000" dirty="0" smtClean="0">
              <a:solidFill>
                <a:schemeClr val="bg1"/>
              </a:solidFill>
            </a:endParaRPr>
          </a:p>
          <a:p>
            <a:pPr marL="342900" lvl="0" indent="-342900">
              <a:spcBef>
                <a:spcPct val="20000"/>
              </a:spcBef>
            </a:pPr>
            <a:endParaRPr lang="en-US" sz="800" dirty="0" smtClean="0">
              <a:solidFill>
                <a:schemeClr val="bg1"/>
              </a:solidFill>
            </a:endParaRPr>
          </a:p>
          <a:p>
            <a:pPr marL="342900" lvl="0" indent="-342900">
              <a:spcBef>
                <a:spcPct val="20000"/>
              </a:spcBef>
              <a:buFont typeface="Arial" pitchFamily="34" charset="0"/>
              <a:buChar char="•"/>
            </a:pPr>
            <a:endParaRPr lang="en-US" sz="2400" dirty="0" smtClean="0">
              <a:solidFill>
                <a:schemeClr val="bg1"/>
              </a:solidFill>
            </a:endParaRPr>
          </a:p>
          <a:p>
            <a:pPr marL="342900" lvl="0" indent="-342900">
              <a:spcBef>
                <a:spcPct val="20000"/>
              </a:spcBef>
              <a:buFont typeface="Arial" pitchFamily="34" charset="0"/>
              <a:buChar char="•"/>
            </a:pPr>
            <a:endParaRPr lang="en-US" sz="2400" dirty="0" smtClean="0">
              <a:solidFill>
                <a:schemeClr val="bg1"/>
              </a:solidFill>
            </a:endParaRPr>
          </a:p>
          <a:p>
            <a:pPr marL="342900" lvl="0" indent="-342900">
              <a:spcBef>
                <a:spcPct val="20000"/>
              </a:spcBef>
              <a:buFont typeface="Arial" pitchFamily="34" charset="0"/>
              <a:buChar char="•"/>
            </a:pPr>
            <a:endParaRPr lang="en-US" sz="2400" dirty="0" smtClean="0">
              <a:solidFill>
                <a:schemeClr val="bg1"/>
              </a:solidFill>
            </a:endParaRPr>
          </a:p>
          <a:p>
            <a:pPr marL="342900" lvl="0" indent="-342900">
              <a:spcBef>
                <a:spcPct val="20000"/>
              </a:spcBef>
              <a:buFont typeface="Arial" pitchFamily="34" charset="0"/>
              <a:buChar char="•"/>
            </a:pPr>
            <a:endParaRPr lang="en-US" sz="2400" dirty="0" smtClean="0">
              <a:solidFill>
                <a:schemeClr val="bg1"/>
              </a:solidFill>
            </a:endParaRPr>
          </a:p>
          <a:p>
            <a:pPr marL="342900" lvl="0" indent="-342900">
              <a:spcBef>
                <a:spcPct val="20000"/>
              </a:spcBef>
              <a:buFont typeface="Arial" pitchFamily="34" charset="0"/>
              <a:buChar char="•"/>
            </a:pPr>
            <a:endParaRPr lang="en-US" sz="2000" dirty="0" smtClean="0">
              <a:solidFill>
                <a:schemeClr val="bg1"/>
              </a:solidFill>
            </a:endParaRPr>
          </a:p>
          <a:p>
            <a:pPr marL="342900" lvl="0" indent="-342900">
              <a:spcBef>
                <a:spcPct val="20000"/>
              </a:spcBef>
              <a:buFont typeface="Arial" pitchFamily="34" charset="0"/>
              <a:buChar char="•"/>
            </a:pPr>
            <a:endParaRPr lang="en-US" sz="2000" dirty="0" smtClean="0">
              <a:solidFill>
                <a:schemeClr val="bg1"/>
              </a:solidFill>
            </a:endParaRPr>
          </a:p>
          <a:p>
            <a:pPr marL="342900" lvl="0" indent="-342900">
              <a:spcBef>
                <a:spcPct val="20000"/>
              </a:spcBef>
              <a:buFont typeface="Arial" pitchFamily="34" charset="0"/>
              <a:buChar char="•"/>
            </a:pPr>
            <a:r>
              <a:rPr lang="en-US" sz="2000" dirty="0" smtClean="0">
                <a:solidFill>
                  <a:schemeClr val="bg1"/>
                </a:solidFill>
              </a:rPr>
              <a:t>Pakistan </a:t>
            </a:r>
            <a:r>
              <a:rPr lang="en-US" sz="2000" dirty="0" smtClean="0">
                <a:solidFill>
                  <a:schemeClr val="bg1"/>
                </a:solidFill>
              </a:rPr>
              <a:t>or the Pakistani tribals are still not supporting the Pashtun resistance nor providing any base areas or supplies but things can change in future if Pashtuns are persecuted in Afghanistan or TTP insurgency continue to get support from Afghanistan. Relations between ISI and CIA are most tense and almost at rock bottom these days. </a:t>
            </a:r>
          </a:p>
        </p:txBody>
      </p:sp>
      <p:sp>
        <p:nvSpPr>
          <p:cNvPr id="5" name="Title 1"/>
          <p:cNvSpPr txBox="1">
            <a:spLocks/>
          </p:cNvSpPr>
          <p:nvPr/>
        </p:nvSpPr>
        <p:spPr>
          <a:xfrm>
            <a:off x="1143000" y="152400"/>
            <a:ext cx="7620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US / NATO</a:t>
            </a:r>
            <a:r>
              <a:rPr kumimoji="0" lang="en-US" sz="4400" b="1" i="0" u="none" strike="noStrike" kern="1200" cap="none" spc="0" normalizeH="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 </a:t>
            </a:r>
            <a:r>
              <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Fate  :  Defeat</a:t>
            </a:r>
          </a:p>
        </p:txBody>
      </p:sp>
      <p:pic>
        <p:nvPicPr>
          <p:cNvPr id="7" name="Picture 6" descr="afpak-fun-05h-64.jpg"/>
          <p:cNvPicPr>
            <a:picLocks noChangeAspect="1"/>
          </p:cNvPicPr>
          <p:nvPr/>
        </p:nvPicPr>
        <p:blipFill>
          <a:blip r:embed="rId2"/>
          <a:stretch>
            <a:fillRect/>
          </a:stretch>
        </p:blipFill>
        <p:spPr>
          <a:xfrm>
            <a:off x="838200" y="4800600"/>
            <a:ext cx="3001824" cy="1973330"/>
          </a:xfrm>
          <a:prstGeom prst="rect">
            <a:avLst/>
          </a:prstGeom>
        </p:spPr>
      </p:pic>
    </p:spTree>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58088"/>
            <a:ext cx="4572000" cy="5299912"/>
          </a:xfrm>
          <a:prstGeom prst="rect">
            <a:avLst/>
          </a:prstGeom>
        </p:spPr>
        <p:txBody>
          <a:bodyPr>
            <a:spAutoFit/>
          </a:bodyPr>
          <a:lstStyle/>
          <a:p>
            <a:pPr marL="342900" indent="-342900">
              <a:spcBef>
                <a:spcPct val="20000"/>
              </a:spcBef>
              <a:buFont typeface="Arial" pitchFamily="34" charset="0"/>
              <a:buChar char="•"/>
            </a:pPr>
            <a:r>
              <a:rPr lang="en-US" sz="2000" dirty="0" smtClean="0">
                <a:solidFill>
                  <a:schemeClr val="bg1"/>
                </a:solidFill>
              </a:rPr>
              <a:t>In desperation, force is being used more indiscriminately causing more and more civilian casualties – creating more hatred even within non-Pashtun groups. All the signs are that Tajik and Uzbek groups would also join the resistance in Northern regions</a:t>
            </a:r>
          </a:p>
          <a:p>
            <a:pPr marL="342900" indent="-342900">
              <a:spcBef>
                <a:spcPct val="20000"/>
              </a:spcBef>
            </a:pPr>
            <a:endParaRPr lang="en-US" sz="800" dirty="0" smtClean="0">
              <a:solidFill>
                <a:schemeClr val="bg1"/>
              </a:solidFill>
            </a:endParaRPr>
          </a:p>
          <a:p>
            <a:pPr marL="342900" lvl="0" indent="-342900">
              <a:spcBef>
                <a:spcPct val="20000"/>
              </a:spcBef>
              <a:buFont typeface="Arial" pitchFamily="34" charset="0"/>
              <a:buChar char="•"/>
            </a:pPr>
            <a:r>
              <a:rPr lang="en-US" sz="2000" dirty="0" smtClean="0">
                <a:solidFill>
                  <a:schemeClr val="bg1"/>
                </a:solidFill>
              </a:rPr>
              <a:t>Resistance is trying to get SAM’s. Russian black market or Iran or even China could provide. That would be a game changer!</a:t>
            </a:r>
          </a:p>
          <a:p>
            <a:pPr marL="342900" lvl="0" indent="-342900">
              <a:spcBef>
                <a:spcPct val="20000"/>
              </a:spcBef>
            </a:pPr>
            <a:endParaRPr lang="en-US" sz="800" dirty="0" smtClean="0">
              <a:solidFill>
                <a:schemeClr val="bg1"/>
              </a:solidFill>
            </a:endParaRPr>
          </a:p>
          <a:p>
            <a:pPr marL="342900" lvl="0" indent="-342900">
              <a:spcBef>
                <a:spcPct val="20000"/>
              </a:spcBef>
              <a:buFont typeface="Arial" pitchFamily="34" charset="0"/>
              <a:buChar char="•"/>
            </a:pPr>
            <a:r>
              <a:rPr lang="en-US" sz="2000" dirty="0" smtClean="0">
                <a:solidFill>
                  <a:schemeClr val="bg1"/>
                </a:solidFill>
              </a:rPr>
              <a:t>Occupation forces should work on a serious exit plan and start to talk with the Pashtun resistance</a:t>
            </a:r>
          </a:p>
          <a:p>
            <a:pPr marL="342900" lvl="0" indent="-342900">
              <a:spcBef>
                <a:spcPct val="20000"/>
              </a:spcBef>
            </a:pPr>
            <a:endParaRPr lang="en-US" sz="800" dirty="0" smtClean="0">
              <a:solidFill>
                <a:schemeClr val="bg1"/>
              </a:solidFill>
            </a:endParaRPr>
          </a:p>
          <a:p>
            <a:pPr marL="342900" lvl="0" indent="-342900">
              <a:spcBef>
                <a:spcPct val="20000"/>
              </a:spcBef>
              <a:buFont typeface="Arial" pitchFamily="34" charset="0"/>
              <a:buChar char="•"/>
            </a:pPr>
            <a:r>
              <a:rPr lang="en-US" sz="2000" dirty="0" smtClean="0">
                <a:solidFill>
                  <a:schemeClr val="bg1"/>
                </a:solidFill>
              </a:rPr>
              <a:t>The Karzai regime has no future</a:t>
            </a:r>
            <a:endParaRPr lang="en-US" sz="2000" dirty="0">
              <a:solidFill>
                <a:schemeClr val="bg1"/>
              </a:solidFill>
            </a:endParaRPr>
          </a:p>
        </p:txBody>
      </p:sp>
      <p:sp>
        <p:nvSpPr>
          <p:cNvPr id="5" name="Title 1"/>
          <p:cNvSpPr txBox="1">
            <a:spLocks/>
          </p:cNvSpPr>
          <p:nvPr/>
        </p:nvSpPr>
        <p:spPr>
          <a:xfrm>
            <a:off x="1143000" y="152400"/>
            <a:ext cx="7620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US / NATO</a:t>
            </a:r>
            <a:r>
              <a:rPr kumimoji="0" lang="en-US" sz="4400" b="1" i="0" u="none" strike="noStrike" kern="1200" cap="none" spc="0" normalizeH="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 </a:t>
            </a:r>
            <a:r>
              <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Fate  :  Defeat</a:t>
            </a:r>
          </a:p>
        </p:txBody>
      </p:sp>
      <p:pic>
        <p:nvPicPr>
          <p:cNvPr id="6" name="Picture 5" descr="afpak-fun-05l-23.jpg"/>
          <p:cNvPicPr>
            <a:picLocks noChangeAspect="1"/>
          </p:cNvPicPr>
          <p:nvPr/>
        </p:nvPicPr>
        <p:blipFill>
          <a:blip r:embed="rId2"/>
          <a:stretch>
            <a:fillRect/>
          </a:stretch>
        </p:blipFill>
        <p:spPr>
          <a:xfrm>
            <a:off x="5410200" y="1295400"/>
            <a:ext cx="3429000" cy="3040062"/>
          </a:xfrm>
          <a:prstGeom prst="rect">
            <a:avLst/>
          </a:prstGeom>
        </p:spPr>
      </p:pic>
      <p:pic>
        <p:nvPicPr>
          <p:cNvPr id="8" name="Picture 7" descr="photo1.jpg"/>
          <p:cNvPicPr>
            <a:picLocks noChangeAspect="1"/>
          </p:cNvPicPr>
          <p:nvPr/>
        </p:nvPicPr>
        <p:blipFill>
          <a:blip r:embed="rId3"/>
          <a:stretch>
            <a:fillRect/>
          </a:stretch>
        </p:blipFill>
        <p:spPr>
          <a:xfrm>
            <a:off x="5334000" y="4419600"/>
            <a:ext cx="3524956" cy="2379345"/>
          </a:xfrm>
          <a:prstGeom prst="rect">
            <a:avLst/>
          </a:prstGeom>
        </p:spPr>
      </p:pic>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Ideological Ground</a:t>
            </a:r>
            <a:endParaRPr lang="en-US" dirty="0"/>
          </a:p>
        </p:txBody>
      </p:sp>
      <p:sp>
        <p:nvSpPr>
          <p:cNvPr id="3" name="Content Placeholder 2"/>
          <p:cNvSpPr>
            <a:spLocks noGrp="1"/>
          </p:cNvSpPr>
          <p:nvPr>
            <p:ph idx="1"/>
          </p:nvPr>
        </p:nvSpPr>
        <p:spPr>
          <a:xfrm>
            <a:off x="76200" y="2133600"/>
            <a:ext cx="5334000" cy="2743200"/>
          </a:xfrm>
        </p:spPr>
        <p:txBody>
          <a:bodyPr>
            <a:noAutofit/>
          </a:bodyPr>
          <a:lstStyle/>
          <a:p>
            <a:pPr lvl="0"/>
            <a:endParaRPr lang="en-US" sz="2800" dirty="0" smtClean="0">
              <a:solidFill>
                <a:schemeClr val="bg1"/>
              </a:solidFill>
            </a:endParaRPr>
          </a:p>
          <a:p>
            <a:pPr lvl="0"/>
            <a:r>
              <a:rPr lang="en-US" sz="2800" dirty="0" smtClean="0">
                <a:solidFill>
                  <a:schemeClr val="bg1"/>
                </a:solidFill>
              </a:rPr>
              <a:t>Soviets were alien troops not knowing local language, culture, people, terrain or history</a:t>
            </a:r>
          </a:p>
          <a:p>
            <a:r>
              <a:rPr lang="en-US" sz="2800" dirty="0" smtClean="0">
                <a:solidFill>
                  <a:schemeClr val="bg1"/>
                </a:solidFill>
              </a:rPr>
              <a:t>Soviets were not willing to die for their cause </a:t>
            </a:r>
          </a:p>
          <a:p>
            <a:pPr lvl="0"/>
            <a:endParaRPr lang="en-US" sz="2800" dirty="0" smtClean="0">
              <a:solidFill>
                <a:schemeClr val="bg1"/>
              </a:solidFill>
            </a:endParaRPr>
          </a:p>
        </p:txBody>
      </p:sp>
      <p:sp>
        <p:nvSpPr>
          <p:cNvPr id="5" name="TextBox 4"/>
          <p:cNvSpPr txBox="1"/>
          <p:nvPr/>
        </p:nvSpPr>
        <p:spPr>
          <a:xfrm>
            <a:off x="0" y="4724400"/>
            <a:ext cx="5562599" cy="1271117"/>
          </a:xfrm>
          <a:prstGeom prst="rect">
            <a:avLst/>
          </a:prstGeom>
          <a:noFill/>
        </p:spPr>
        <p:txBody>
          <a:bodyPr wrap="square" rtlCol="0">
            <a:spAutoFit/>
          </a:bodyPr>
          <a:lstStyle/>
          <a:p>
            <a:pPr marL="342900" indent="-342900">
              <a:spcBef>
                <a:spcPct val="20000"/>
              </a:spcBef>
              <a:buFont typeface="Arial" pitchFamily="34" charset="0"/>
              <a:buChar char="•"/>
            </a:pPr>
            <a:endParaRPr lang="en-US" sz="1100" b="1" dirty="0" smtClean="0">
              <a:solidFill>
                <a:srgbClr val="C00000"/>
              </a:solidFill>
            </a:endParaRPr>
          </a:p>
          <a:p>
            <a:pPr marL="342900" indent="-342900" algn="just">
              <a:spcBef>
                <a:spcPct val="20000"/>
              </a:spcBef>
              <a:buFont typeface="Arial" pitchFamily="34" charset="0"/>
              <a:buChar char="•"/>
            </a:pPr>
            <a:r>
              <a:rPr lang="en-US" sz="2800" b="1" dirty="0" smtClean="0">
                <a:solidFill>
                  <a:schemeClr val="tx1">
                    <a:lumMod val="95000"/>
                    <a:lumOff val="5000"/>
                  </a:schemeClr>
                </a:solidFill>
              </a:rPr>
              <a:t>Resistance had high moral ground considered dying a noble cause</a:t>
            </a:r>
            <a:r>
              <a:rPr lang="en-US" sz="3200" b="1" dirty="0" smtClean="0">
                <a:solidFill>
                  <a:schemeClr val="tx1">
                    <a:lumMod val="95000"/>
                    <a:lumOff val="5000"/>
                  </a:schemeClr>
                </a:solidFill>
              </a:rPr>
              <a:t>! </a:t>
            </a:r>
          </a:p>
        </p:txBody>
      </p:sp>
      <p:pic>
        <p:nvPicPr>
          <p:cNvPr id="6" name="Picture 5" descr="soviet_troops_afghanistan.jpg"/>
          <p:cNvPicPr/>
          <p:nvPr/>
        </p:nvPicPr>
        <p:blipFill>
          <a:blip r:embed="rId3" cstate="print"/>
          <a:stretch>
            <a:fillRect/>
          </a:stretch>
        </p:blipFill>
        <p:spPr>
          <a:xfrm>
            <a:off x="5334000" y="2438400"/>
            <a:ext cx="3505200" cy="2286000"/>
          </a:xfrm>
          <a:prstGeom prst="rect">
            <a:avLst/>
          </a:prstGeom>
          <a:ln>
            <a:solidFill>
              <a:schemeClr val="accent1">
                <a:lumMod val="75000"/>
              </a:schemeClr>
            </a:solidFill>
          </a:ln>
          <a:scene3d>
            <a:camera prst="orthographicFront"/>
            <a:lightRig rig="threePt" dir="t"/>
          </a:scene3d>
          <a:sp3d>
            <a:bevelT/>
          </a:sp3d>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Supported War</a:t>
            </a:r>
            <a:endParaRPr lang="en-US" dirty="0"/>
          </a:p>
        </p:txBody>
      </p:sp>
      <p:sp>
        <p:nvSpPr>
          <p:cNvPr id="3" name="Content Placeholder 2"/>
          <p:cNvSpPr>
            <a:spLocks noGrp="1"/>
          </p:cNvSpPr>
          <p:nvPr>
            <p:ph idx="1"/>
          </p:nvPr>
        </p:nvSpPr>
        <p:spPr>
          <a:xfrm>
            <a:off x="4800600" y="4419600"/>
            <a:ext cx="3962400" cy="2209800"/>
          </a:xfrm>
        </p:spPr>
        <p:txBody>
          <a:bodyPr>
            <a:noAutofit/>
          </a:bodyPr>
          <a:lstStyle/>
          <a:p>
            <a:pPr lvl="0"/>
            <a:r>
              <a:rPr lang="en-US" sz="2800" dirty="0" smtClean="0">
                <a:solidFill>
                  <a:schemeClr val="bg1"/>
                </a:solidFill>
              </a:rPr>
              <a:t>Local Afghan government acted as collaborators to Soviets but remained unreliable ally.</a:t>
            </a:r>
          </a:p>
        </p:txBody>
      </p:sp>
      <p:sp>
        <p:nvSpPr>
          <p:cNvPr id="5" name="TextBox 4"/>
          <p:cNvSpPr txBox="1"/>
          <p:nvPr/>
        </p:nvSpPr>
        <p:spPr>
          <a:xfrm>
            <a:off x="152401" y="1905000"/>
            <a:ext cx="4572000" cy="4832092"/>
          </a:xfrm>
          <a:prstGeom prst="rect">
            <a:avLst/>
          </a:prstGeom>
          <a:noFill/>
        </p:spPr>
        <p:txBody>
          <a:bodyPr wrap="square" rtlCol="0">
            <a:spAutoFit/>
          </a:bodyPr>
          <a:lstStyle/>
          <a:p>
            <a:pPr marL="342900" lvl="0" indent="-342900">
              <a:spcBef>
                <a:spcPct val="20000"/>
              </a:spcBef>
              <a:buFont typeface="Arial" pitchFamily="34" charset="0"/>
              <a:buChar char="•"/>
            </a:pPr>
            <a:r>
              <a:rPr lang="en-US" sz="2800" dirty="0" smtClean="0">
                <a:solidFill>
                  <a:schemeClr val="bg1"/>
                </a:solidFill>
              </a:rPr>
              <a:t>Mujahedeen received international diplomatic and political support </a:t>
            </a:r>
          </a:p>
          <a:p>
            <a:pPr marL="800100" lvl="1" indent="-342900">
              <a:spcBef>
                <a:spcPct val="20000"/>
              </a:spcBef>
              <a:buFont typeface="Wingdings" pitchFamily="2" charset="2"/>
              <a:buChar char="§"/>
            </a:pPr>
            <a:r>
              <a:rPr lang="en-US" sz="2800" dirty="0" smtClean="0">
                <a:solidFill>
                  <a:schemeClr val="bg1"/>
                </a:solidFill>
              </a:rPr>
              <a:t>US, China, Saudi Arabia, Pakistan, UN</a:t>
            </a:r>
          </a:p>
          <a:p>
            <a:pPr marL="342900" indent="-342900">
              <a:spcBef>
                <a:spcPct val="20000"/>
              </a:spcBef>
              <a:buFont typeface="Arial" pitchFamily="34" charset="0"/>
              <a:buChar char="•"/>
            </a:pPr>
            <a:r>
              <a:rPr lang="en-US" sz="2800" dirty="0" smtClean="0">
                <a:solidFill>
                  <a:schemeClr val="bg1"/>
                </a:solidFill>
              </a:rPr>
              <a:t>Hundreds of Base areas and training camps in Pakistan</a:t>
            </a:r>
          </a:p>
          <a:p>
            <a:pPr marL="342900" lvl="0" indent="-342900">
              <a:spcBef>
                <a:spcPct val="20000"/>
              </a:spcBef>
              <a:buFont typeface="Arial" pitchFamily="34" charset="0"/>
              <a:buChar char="•"/>
            </a:pPr>
            <a:r>
              <a:rPr lang="en-US" sz="2800" dirty="0" smtClean="0">
                <a:solidFill>
                  <a:schemeClr val="bg1"/>
                </a:solidFill>
              </a:rPr>
              <a:t>Non-stop supply of </a:t>
            </a:r>
          </a:p>
          <a:p>
            <a:pPr marL="342900" lvl="0" indent="-342900">
              <a:spcBef>
                <a:spcPct val="20000"/>
              </a:spcBef>
            </a:pPr>
            <a:r>
              <a:rPr lang="en-US" sz="2800" dirty="0" smtClean="0">
                <a:solidFill>
                  <a:schemeClr val="bg1"/>
                </a:solidFill>
              </a:rPr>
              <a:t>	fresh fighters from </a:t>
            </a:r>
          </a:p>
          <a:p>
            <a:pPr marL="342900" lvl="0" indent="-342900">
              <a:spcBef>
                <a:spcPct val="20000"/>
              </a:spcBef>
            </a:pPr>
            <a:r>
              <a:rPr lang="en-US" sz="2800" dirty="0" smtClean="0">
                <a:solidFill>
                  <a:schemeClr val="bg1"/>
                </a:solidFill>
              </a:rPr>
              <a:t>	refugees &amp; Muslim groups</a:t>
            </a:r>
          </a:p>
        </p:txBody>
      </p:sp>
      <p:pic>
        <p:nvPicPr>
          <p:cNvPr id="6" name="Picture 5" descr="FreedomFighters.jpg"/>
          <p:cNvPicPr/>
          <p:nvPr/>
        </p:nvPicPr>
        <p:blipFill>
          <a:blip r:embed="rId3" cstate="print"/>
          <a:stretch>
            <a:fillRect/>
          </a:stretch>
        </p:blipFill>
        <p:spPr>
          <a:xfrm>
            <a:off x="4800600" y="1447800"/>
            <a:ext cx="4114800" cy="2971800"/>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r>
              <a:rPr smtClean="0"/>
              <a:t>ogistic Support</a:t>
            </a:r>
            <a:endParaRPr lang="en-US" dirty="0"/>
          </a:p>
        </p:txBody>
      </p:sp>
      <p:sp>
        <p:nvSpPr>
          <p:cNvPr id="4" name="Rectangle 3"/>
          <p:cNvSpPr/>
          <p:nvPr/>
        </p:nvSpPr>
        <p:spPr>
          <a:xfrm>
            <a:off x="0" y="2057400"/>
            <a:ext cx="5334000" cy="2763834"/>
          </a:xfrm>
          <a:prstGeom prst="rect">
            <a:avLst/>
          </a:prstGeom>
        </p:spPr>
        <p:txBody>
          <a:bodyPr wrap="square">
            <a:spAutoFit/>
          </a:bodyPr>
          <a:lstStyle/>
          <a:p>
            <a:pPr marL="342900" lvl="0" indent="-342900">
              <a:spcBef>
                <a:spcPct val="20000"/>
              </a:spcBef>
              <a:buFont typeface="Arial" pitchFamily="34" charset="0"/>
              <a:buChar char="•"/>
            </a:pPr>
            <a:r>
              <a:rPr lang="en-US" sz="2800" dirty="0" smtClean="0">
                <a:solidFill>
                  <a:schemeClr val="bg1"/>
                </a:solidFill>
              </a:rPr>
              <a:t>Massive uninterrupted logistical, weapons and ammo supplies into Afghanistan</a:t>
            </a:r>
          </a:p>
          <a:p>
            <a:pPr marL="342900" lvl="0" indent="-342900">
              <a:spcBef>
                <a:spcPct val="20000"/>
              </a:spcBef>
              <a:buFont typeface="Arial" pitchFamily="34" charset="0"/>
              <a:buChar char="•"/>
            </a:pPr>
            <a:r>
              <a:rPr lang="en-US" sz="2800" dirty="0" smtClean="0">
                <a:solidFill>
                  <a:schemeClr val="bg1"/>
                </a:solidFill>
              </a:rPr>
              <a:t>ISI conducted the entire operation - “Death by a thousand cuts” strategy! </a:t>
            </a:r>
          </a:p>
        </p:txBody>
      </p:sp>
      <p:pic>
        <p:nvPicPr>
          <p:cNvPr id="5" name="Picture 4" descr="peshawar_trucks.jpg"/>
          <p:cNvPicPr>
            <a:picLocks noChangeAspect="1"/>
          </p:cNvPicPr>
          <p:nvPr/>
        </p:nvPicPr>
        <p:blipFill>
          <a:blip r:embed="rId3"/>
          <a:stretch>
            <a:fillRect/>
          </a:stretch>
        </p:blipFill>
        <p:spPr>
          <a:xfrm>
            <a:off x="5181600" y="1524000"/>
            <a:ext cx="3911602" cy="3200400"/>
          </a:xfrm>
          <a:prstGeom prst="rect">
            <a:avLst/>
          </a:prstGeom>
        </p:spPr>
      </p:pic>
      <p:pic>
        <p:nvPicPr>
          <p:cNvPr id="6" name="Picture 5" descr="18.jpg"/>
          <p:cNvPicPr/>
          <p:nvPr/>
        </p:nvPicPr>
        <p:blipFill>
          <a:blip r:embed="rId4" cstate="print"/>
          <a:stretch>
            <a:fillRect/>
          </a:stretch>
        </p:blipFill>
        <p:spPr>
          <a:xfrm>
            <a:off x="457200" y="4876800"/>
            <a:ext cx="4114800" cy="1828800"/>
          </a:xfrm>
          <a:prstGeom prst="rect">
            <a:avLst/>
          </a:prstGeom>
        </p:spPr>
      </p:pic>
      <p:sp>
        <p:nvSpPr>
          <p:cNvPr id="7" name="Rectangle 6"/>
          <p:cNvSpPr/>
          <p:nvPr/>
        </p:nvSpPr>
        <p:spPr>
          <a:xfrm>
            <a:off x="4876800" y="5029200"/>
            <a:ext cx="3962400" cy="1569660"/>
          </a:xfrm>
          <a:prstGeom prst="rect">
            <a:avLst/>
          </a:prstGeom>
        </p:spPr>
        <p:txBody>
          <a:bodyPr wrap="square">
            <a:spAutoFit/>
          </a:bodyPr>
          <a:lstStyle/>
          <a:p>
            <a:pPr marL="342900" lvl="0" indent="-342900">
              <a:spcBef>
                <a:spcPct val="20000"/>
              </a:spcBef>
              <a:buFont typeface="Arial" pitchFamily="34" charset="0"/>
              <a:buChar char="•"/>
            </a:pPr>
            <a:r>
              <a:rPr lang="en-US" sz="2400" dirty="0" smtClean="0">
                <a:solidFill>
                  <a:schemeClr val="bg1"/>
                </a:solidFill>
              </a:rPr>
              <a:t>SAM’s and ATGM’s played a decisive role in Soviet defeat in later years – between 1986 to 1988</a:t>
            </a: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Breakup of Soviet Empire</a:t>
            </a:r>
            <a:endParaRPr lang="en-US" dirty="0"/>
          </a:p>
        </p:txBody>
      </p:sp>
      <p:sp>
        <p:nvSpPr>
          <p:cNvPr id="3" name="Content Placeholder 2"/>
          <p:cNvSpPr>
            <a:spLocks noGrp="1"/>
          </p:cNvSpPr>
          <p:nvPr>
            <p:ph idx="1"/>
          </p:nvPr>
        </p:nvSpPr>
        <p:spPr>
          <a:xfrm>
            <a:off x="457200" y="1295400"/>
            <a:ext cx="4038600" cy="3733799"/>
          </a:xfrm>
        </p:spPr>
        <p:txBody>
          <a:bodyPr>
            <a:normAutofit/>
          </a:bodyPr>
          <a:lstStyle/>
          <a:p>
            <a:pPr algn="just">
              <a:buNone/>
            </a:pPr>
            <a:endParaRPr lang="en-US" sz="2800" dirty="0" smtClean="0">
              <a:solidFill>
                <a:schemeClr val="bg1"/>
              </a:solidFill>
            </a:endParaRPr>
          </a:p>
          <a:p>
            <a:pPr algn="just">
              <a:buNone/>
            </a:pPr>
            <a:r>
              <a:rPr lang="en-US" sz="2800" dirty="0" smtClean="0">
                <a:solidFill>
                  <a:schemeClr val="bg1"/>
                </a:solidFill>
              </a:rPr>
              <a:t>Disastrous campaign </a:t>
            </a:r>
          </a:p>
          <a:p>
            <a:pPr algn="just">
              <a:buNone/>
            </a:pPr>
            <a:r>
              <a:rPr lang="en-US" sz="2800" dirty="0" smtClean="0">
                <a:solidFill>
                  <a:schemeClr val="bg1"/>
                </a:solidFill>
              </a:rPr>
              <a:t>that ended with </a:t>
            </a:r>
          </a:p>
          <a:p>
            <a:pPr algn="just">
              <a:buNone/>
            </a:pPr>
            <a:r>
              <a:rPr lang="en-US" sz="2800" dirty="0" smtClean="0">
                <a:solidFill>
                  <a:schemeClr val="bg1"/>
                </a:solidFill>
              </a:rPr>
              <a:t>the </a:t>
            </a:r>
            <a:r>
              <a:rPr lang="en-US" sz="2800" b="1" dirty="0" smtClean="0">
                <a:solidFill>
                  <a:srgbClr val="C00000"/>
                </a:solidFill>
              </a:rPr>
              <a:t>disintegration of</a:t>
            </a:r>
          </a:p>
          <a:p>
            <a:pPr algn="just">
              <a:buNone/>
            </a:pPr>
            <a:r>
              <a:rPr lang="en-US" sz="2800" dirty="0" smtClean="0">
                <a:solidFill>
                  <a:schemeClr val="bg1"/>
                </a:solidFill>
              </a:rPr>
              <a:t>this former Communist </a:t>
            </a:r>
          </a:p>
          <a:p>
            <a:pPr algn="just">
              <a:buNone/>
            </a:pPr>
            <a:r>
              <a:rPr lang="en-US" sz="2800" b="1" smtClean="0">
                <a:solidFill>
                  <a:srgbClr val="C00000"/>
                </a:solidFill>
              </a:rPr>
              <a:t>super power.</a:t>
            </a:r>
            <a:endParaRPr lang="en-US" sz="2800" b="1" dirty="0">
              <a:solidFill>
                <a:srgbClr val="C00000"/>
              </a:solidFill>
            </a:endParaRPr>
          </a:p>
        </p:txBody>
      </p:sp>
      <p:pic>
        <p:nvPicPr>
          <p:cNvPr id="4" name="Picture 3" descr="Soviets-Killed-during-Afghan-War.jpg"/>
          <p:cNvPicPr>
            <a:picLocks noChangeAspect="1"/>
          </p:cNvPicPr>
          <p:nvPr/>
        </p:nvPicPr>
        <p:blipFill>
          <a:blip r:embed="rId2"/>
          <a:stretch>
            <a:fillRect/>
          </a:stretch>
        </p:blipFill>
        <p:spPr>
          <a:xfrm>
            <a:off x="457200" y="4343400"/>
            <a:ext cx="3962400" cy="2286001"/>
          </a:xfrm>
          <a:prstGeom prst="rect">
            <a:avLst/>
          </a:prstGeom>
        </p:spPr>
      </p:pic>
      <p:pic>
        <p:nvPicPr>
          <p:cNvPr id="5" name="Picture 4" descr="political-cis-94.jpg"/>
          <p:cNvPicPr/>
          <p:nvPr/>
        </p:nvPicPr>
        <p:blipFill>
          <a:blip r:embed="rId3" cstate="print"/>
          <a:stretch>
            <a:fillRect/>
          </a:stretch>
        </p:blipFill>
        <p:spPr>
          <a:xfrm>
            <a:off x="4495800" y="1981200"/>
            <a:ext cx="4495800" cy="4648200"/>
          </a:xfrm>
          <a:prstGeom prst="rect">
            <a:avLst/>
          </a:prstGeo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1143000"/>
          </a:xfrm>
        </p:spPr>
        <p:txBody>
          <a:bodyPr>
            <a:noAutofit/>
          </a:bodyPr>
          <a:lstStyle/>
          <a:p>
            <a:r>
              <a:rPr smtClean="0"/>
              <a:t>Invasion: </a:t>
            </a:r>
            <a:r>
              <a:rPr sz="3200" smtClean="0">
                <a:solidFill>
                  <a:srgbClr val="C00000"/>
                </a:solidFill>
              </a:rPr>
              <a:t>A Blunder </a:t>
            </a:r>
            <a:r>
              <a:rPr sz="3200">
                <a:solidFill>
                  <a:srgbClr val="C00000"/>
                </a:solidFill>
              </a:rPr>
              <a:t>of </a:t>
            </a:r>
            <a:r>
              <a:rPr sz="3200" smtClean="0">
                <a:solidFill>
                  <a:srgbClr val="C00000"/>
                </a:solidFill>
              </a:rPr>
              <a:t>Historic Proportions</a:t>
            </a:r>
            <a:endParaRPr lang="en-US" sz="3200" dirty="0">
              <a:solidFill>
                <a:srgbClr val="C00000"/>
              </a:solidFill>
            </a:endParaRPr>
          </a:p>
        </p:txBody>
      </p:sp>
      <p:sp>
        <p:nvSpPr>
          <p:cNvPr id="3" name="Content Placeholder 2"/>
          <p:cNvSpPr>
            <a:spLocks noGrp="1"/>
          </p:cNvSpPr>
          <p:nvPr>
            <p:ph idx="1"/>
          </p:nvPr>
        </p:nvSpPr>
        <p:spPr>
          <a:xfrm>
            <a:off x="0" y="1676400"/>
            <a:ext cx="9144000" cy="685800"/>
          </a:xfrm>
        </p:spPr>
        <p:txBody>
          <a:bodyPr>
            <a:normAutofit fontScale="92500"/>
          </a:bodyPr>
          <a:lstStyle/>
          <a:p>
            <a:pPr algn="ctr">
              <a:buNone/>
            </a:pPr>
            <a:r>
              <a:rPr lang="en-US" b="1" dirty="0" smtClean="0">
                <a:solidFill>
                  <a:schemeClr val="bg1"/>
                </a:solidFill>
              </a:rPr>
              <a:t>Soviet Union lost DURING THIS ABORTIVE CAMPAIGN:</a:t>
            </a:r>
            <a:endParaRPr lang="en-US" sz="4800" b="1" dirty="0" smtClean="0">
              <a:solidFill>
                <a:schemeClr val="bg1"/>
              </a:solidFill>
            </a:endParaRPr>
          </a:p>
          <a:p>
            <a:pPr algn="just">
              <a:buNone/>
            </a:pPr>
            <a:endParaRPr lang="en-US" sz="4400" b="1" dirty="0" smtClean="0">
              <a:solidFill>
                <a:schemeClr val="bg1"/>
              </a:solidFill>
            </a:endParaRPr>
          </a:p>
        </p:txBody>
      </p:sp>
      <p:sp>
        <p:nvSpPr>
          <p:cNvPr id="6" name="TextBox 5"/>
          <p:cNvSpPr txBox="1"/>
          <p:nvPr/>
        </p:nvSpPr>
        <p:spPr>
          <a:xfrm>
            <a:off x="304800" y="2209800"/>
            <a:ext cx="8557355" cy="584775"/>
          </a:xfrm>
          <a:prstGeom prst="rect">
            <a:avLst/>
          </a:prstGeom>
          <a:noFill/>
        </p:spPr>
        <p:txBody>
          <a:bodyPr wrap="square" rtlCol="0">
            <a:spAutoFit/>
          </a:bodyPr>
          <a:lstStyle/>
          <a:p>
            <a:r>
              <a:rPr lang="en-US" sz="3200" b="1" dirty="0" smtClean="0">
                <a:solidFill>
                  <a:schemeClr val="bg1"/>
                </a:solidFill>
              </a:rPr>
              <a:t>               </a:t>
            </a:r>
            <a:r>
              <a:rPr lang="en-US" sz="2400" b="1" dirty="0" smtClean="0">
                <a:solidFill>
                  <a:srgbClr val="C00000"/>
                </a:solidFill>
              </a:rPr>
              <a:t>14,453+</a:t>
            </a:r>
            <a:r>
              <a:rPr lang="en-US" sz="2400" dirty="0" smtClean="0">
                <a:solidFill>
                  <a:srgbClr val="C00000"/>
                </a:solidFill>
              </a:rPr>
              <a:t> </a:t>
            </a:r>
            <a:r>
              <a:rPr lang="en-US" sz="2400" b="1" dirty="0" smtClean="0">
                <a:solidFill>
                  <a:schemeClr val="bg1"/>
                </a:solidFill>
              </a:rPr>
              <a:t>combat soldiers</a:t>
            </a:r>
            <a:r>
              <a:rPr lang="en-US" sz="2400" dirty="0" smtClean="0">
                <a:solidFill>
                  <a:schemeClr val="bg1"/>
                </a:solidFill>
              </a:rPr>
              <a:t>	  and	  </a:t>
            </a:r>
            <a:r>
              <a:rPr lang="en-US" sz="2400" b="1" dirty="0" smtClean="0">
                <a:solidFill>
                  <a:srgbClr val="C00000"/>
                </a:solidFill>
              </a:rPr>
              <a:t>1979</a:t>
            </a:r>
            <a:r>
              <a:rPr lang="en-US" sz="2400" dirty="0" smtClean="0">
                <a:solidFill>
                  <a:schemeClr val="bg1"/>
                </a:solidFill>
              </a:rPr>
              <a:t>  </a:t>
            </a:r>
            <a:r>
              <a:rPr lang="en-US" sz="2400" b="1" dirty="0" smtClean="0">
                <a:solidFill>
                  <a:schemeClr val="bg1"/>
                </a:solidFill>
              </a:rPr>
              <a:t>officers</a:t>
            </a:r>
            <a:endParaRPr lang="en-US" sz="2400" b="1" dirty="0"/>
          </a:p>
        </p:txBody>
      </p:sp>
      <p:pic>
        <p:nvPicPr>
          <p:cNvPr id="7" name="Picture 6" descr="afghans-on-soviet-tank.jpg"/>
          <p:cNvPicPr>
            <a:picLocks noChangeAspect="1"/>
          </p:cNvPicPr>
          <p:nvPr/>
        </p:nvPicPr>
        <p:blipFill>
          <a:blip r:embed="rId2"/>
          <a:stretch>
            <a:fillRect/>
          </a:stretch>
        </p:blipFill>
        <p:spPr>
          <a:xfrm>
            <a:off x="1295400" y="2819400"/>
            <a:ext cx="6477000" cy="3958166"/>
          </a:xfrm>
          <a:prstGeom prst="rect">
            <a:avLst/>
          </a:prstGeom>
        </p:spPr>
      </p:pic>
    </p:spTree>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10   YEARS   OF   DEFEAT</a:t>
            </a:r>
            <a:endParaRPr lang="en-US" dirty="0"/>
          </a:p>
        </p:txBody>
      </p:sp>
      <p:sp>
        <p:nvSpPr>
          <p:cNvPr id="3" name="Content Placeholder 2"/>
          <p:cNvSpPr>
            <a:spLocks noGrp="1"/>
          </p:cNvSpPr>
          <p:nvPr>
            <p:ph idx="1"/>
          </p:nvPr>
        </p:nvSpPr>
        <p:spPr>
          <a:xfrm>
            <a:off x="-228600" y="1524000"/>
            <a:ext cx="5334000" cy="1295400"/>
          </a:xfrm>
        </p:spPr>
        <p:txBody>
          <a:bodyPr>
            <a:normAutofit lnSpcReduction="10000"/>
          </a:bodyPr>
          <a:lstStyle/>
          <a:p>
            <a:pPr algn="ctr">
              <a:buNone/>
            </a:pPr>
            <a:r>
              <a:rPr lang="en-US" sz="4600" b="1" dirty="0" smtClean="0">
                <a:solidFill>
                  <a:srgbClr val="FFC000"/>
                </a:solidFill>
                <a:effectLst>
                  <a:outerShdw blurRad="38100" dist="38100" dir="2700000" algn="tl">
                    <a:srgbClr val="000000">
                      <a:alpha val="43137"/>
                    </a:srgbClr>
                  </a:outerShdw>
                </a:effectLst>
              </a:rPr>
              <a:t>           USSR LOST : </a:t>
            </a:r>
          </a:p>
          <a:p>
            <a:pPr algn="ctr">
              <a:buNone/>
            </a:pPr>
            <a:r>
              <a:rPr lang="en-US" sz="2800" dirty="0" smtClean="0">
                <a:solidFill>
                  <a:schemeClr val="bg1"/>
                </a:solidFill>
              </a:rPr>
              <a:t>. </a:t>
            </a:r>
            <a:endParaRPr lang="en-US" sz="3100" dirty="0">
              <a:solidFill>
                <a:schemeClr val="bg1"/>
              </a:solidFill>
            </a:endParaRPr>
          </a:p>
        </p:txBody>
      </p:sp>
      <p:pic>
        <p:nvPicPr>
          <p:cNvPr id="5" name="Picture 4" descr="girl-with-tank.jpg"/>
          <p:cNvPicPr>
            <a:picLocks noChangeAspect="1"/>
          </p:cNvPicPr>
          <p:nvPr/>
        </p:nvPicPr>
        <p:blipFill>
          <a:blip r:embed="rId2"/>
          <a:stretch>
            <a:fillRect/>
          </a:stretch>
        </p:blipFill>
        <p:spPr>
          <a:xfrm>
            <a:off x="5715000" y="1600199"/>
            <a:ext cx="3048000" cy="2143759"/>
          </a:xfrm>
          <a:prstGeom prst="rect">
            <a:avLst/>
          </a:prstGeom>
        </p:spPr>
      </p:pic>
      <p:pic>
        <p:nvPicPr>
          <p:cNvPr id="6" name="Picture 5" descr="tank.jpg"/>
          <p:cNvPicPr>
            <a:picLocks noChangeAspect="1"/>
          </p:cNvPicPr>
          <p:nvPr/>
        </p:nvPicPr>
        <p:blipFill>
          <a:blip r:embed="rId3"/>
          <a:stretch>
            <a:fillRect/>
          </a:stretch>
        </p:blipFill>
        <p:spPr>
          <a:xfrm>
            <a:off x="5715000" y="4114800"/>
            <a:ext cx="3048000" cy="2286000"/>
          </a:xfrm>
          <a:prstGeom prst="rect">
            <a:avLst/>
          </a:prstGeom>
        </p:spPr>
      </p:pic>
      <p:sp>
        <p:nvSpPr>
          <p:cNvPr id="8" name="TextBox 7"/>
          <p:cNvSpPr txBox="1"/>
          <p:nvPr/>
        </p:nvSpPr>
        <p:spPr>
          <a:xfrm>
            <a:off x="228600" y="2334161"/>
            <a:ext cx="5410200" cy="954107"/>
          </a:xfrm>
          <a:prstGeom prst="rect">
            <a:avLst/>
          </a:prstGeom>
          <a:noFill/>
        </p:spPr>
        <p:txBody>
          <a:bodyPr wrap="square" rtlCol="0">
            <a:spAutoFit/>
          </a:bodyPr>
          <a:lstStyle/>
          <a:p>
            <a:pPr algn="just">
              <a:buNone/>
            </a:pPr>
            <a:r>
              <a:rPr lang="en-US" sz="2800" b="1" dirty="0" smtClean="0">
                <a:solidFill>
                  <a:srgbClr val="C00000"/>
                </a:solidFill>
              </a:rPr>
              <a:t>11,369</a:t>
            </a:r>
            <a:r>
              <a:rPr lang="en-US" sz="2800" b="1" dirty="0" smtClean="0">
                <a:solidFill>
                  <a:srgbClr val="FF0000"/>
                </a:solidFill>
              </a:rPr>
              <a:t> </a:t>
            </a:r>
            <a:r>
              <a:rPr lang="en-US" sz="2800" b="1" dirty="0" smtClean="0">
                <a:solidFill>
                  <a:schemeClr val="bg1"/>
                </a:solidFill>
              </a:rPr>
              <a:t>cargo and fuel Tanker Trucks and </a:t>
            </a:r>
            <a:r>
              <a:rPr lang="en-US" sz="2800" b="1" dirty="0" smtClean="0">
                <a:solidFill>
                  <a:srgbClr val="C00000"/>
                </a:solidFill>
              </a:rPr>
              <a:t>147</a:t>
            </a:r>
            <a:r>
              <a:rPr lang="en-US" sz="2800" b="1" dirty="0" smtClean="0">
                <a:solidFill>
                  <a:srgbClr val="FF0000"/>
                </a:solidFill>
              </a:rPr>
              <a:t> </a:t>
            </a:r>
            <a:r>
              <a:rPr lang="en-US" sz="2800" b="1" dirty="0" smtClean="0">
                <a:solidFill>
                  <a:schemeClr val="bg1"/>
                </a:solidFill>
              </a:rPr>
              <a:t>Tanks.</a:t>
            </a:r>
          </a:p>
        </p:txBody>
      </p:sp>
      <p:pic>
        <p:nvPicPr>
          <p:cNvPr id="9" name="Picture 8" descr="soviet-union-russia-invasion-afghanistan-1979-history-pictures-images-photos-afghan-jihad-mujahideen.jpg"/>
          <p:cNvPicPr>
            <a:picLocks noChangeAspect="1"/>
          </p:cNvPicPr>
          <p:nvPr/>
        </p:nvPicPr>
        <p:blipFill>
          <a:blip r:embed="rId4"/>
          <a:stretch>
            <a:fillRect/>
          </a:stretch>
        </p:blipFill>
        <p:spPr>
          <a:xfrm>
            <a:off x="533400" y="3506540"/>
            <a:ext cx="4495800" cy="3275260"/>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5334000" cy="1295400"/>
          </a:xfrm>
        </p:spPr>
        <p:txBody>
          <a:bodyPr>
            <a:normAutofit/>
          </a:bodyPr>
          <a:lstStyle/>
          <a:p>
            <a:pPr algn="r">
              <a:buNone/>
            </a:pPr>
            <a:r>
              <a:rPr lang="en-US" sz="3600" b="1" dirty="0" smtClean="0">
                <a:solidFill>
                  <a:srgbClr val="FFC000"/>
                </a:solidFill>
                <a:effectLst>
                  <a:outerShdw blurRad="38100" dist="38100" dir="2700000" algn="tl">
                    <a:srgbClr val="000000">
                      <a:alpha val="43137"/>
                    </a:srgbClr>
                  </a:outerShdw>
                </a:effectLst>
              </a:rPr>
              <a:t>            USSR LOST : </a:t>
            </a:r>
          </a:p>
          <a:p>
            <a:pPr algn="ctr">
              <a:buNone/>
            </a:pPr>
            <a:r>
              <a:rPr lang="en-US" sz="2800" dirty="0" smtClean="0">
                <a:solidFill>
                  <a:schemeClr val="bg1"/>
                </a:solidFill>
              </a:rPr>
              <a:t>. </a:t>
            </a:r>
            <a:endParaRPr lang="en-US" sz="3100" dirty="0">
              <a:solidFill>
                <a:schemeClr val="bg1"/>
              </a:solidFill>
            </a:endParaRPr>
          </a:p>
        </p:txBody>
      </p:sp>
      <p:sp>
        <p:nvSpPr>
          <p:cNvPr id="8" name="TextBox 7"/>
          <p:cNvSpPr txBox="1"/>
          <p:nvPr/>
        </p:nvSpPr>
        <p:spPr>
          <a:xfrm>
            <a:off x="152400" y="2438400"/>
            <a:ext cx="4038600" cy="954107"/>
          </a:xfrm>
          <a:prstGeom prst="rect">
            <a:avLst/>
          </a:prstGeom>
          <a:noFill/>
        </p:spPr>
        <p:txBody>
          <a:bodyPr wrap="square" rtlCol="0">
            <a:spAutoFit/>
          </a:bodyPr>
          <a:lstStyle/>
          <a:p>
            <a:pPr lvl="1"/>
            <a:r>
              <a:rPr lang="en-US" sz="2800" b="1" dirty="0" smtClean="0">
                <a:solidFill>
                  <a:srgbClr val="C00000"/>
                </a:solidFill>
              </a:rPr>
              <a:t>333</a:t>
            </a:r>
            <a:r>
              <a:rPr lang="en-US" sz="2800" b="1" dirty="0" smtClean="0">
                <a:solidFill>
                  <a:srgbClr val="FF0000"/>
                </a:solidFill>
              </a:rPr>
              <a:t> </a:t>
            </a:r>
            <a:r>
              <a:rPr lang="en-US" sz="2800" b="1" dirty="0" smtClean="0">
                <a:solidFill>
                  <a:schemeClr val="bg1"/>
                </a:solidFill>
              </a:rPr>
              <a:t>helicopters</a:t>
            </a:r>
            <a:endParaRPr lang="en-US" sz="2800" dirty="0" smtClean="0">
              <a:solidFill>
                <a:schemeClr val="bg1"/>
              </a:solidFill>
            </a:endParaRPr>
          </a:p>
          <a:p>
            <a:pPr lvl="1"/>
            <a:r>
              <a:rPr lang="en-US" sz="2800" b="1" dirty="0" smtClean="0">
                <a:solidFill>
                  <a:srgbClr val="C00000"/>
                </a:solidFill>
              </a:rPr>
              <a:t>114 </a:t>
            </a:r>
            <a:r>
              <a:rPr lang="en-US" sz="2800" b="1" dirty="0" smtClean="0">
                <a:solidFill>
                  <a:schemeClr val="bg1"/>
                </a:solidFill>
              </a:rPr>
              <a:t>Aircrafts</a:t>
            </a:r>
            <a:r>
              <a:rPr lang="en-US" sz="2800" dirty="0" smtClean="0">
                <a:solidFill>
                  <a:schemeClr val="bg1"/>
                </a:solidFill>
              </a:rPr>
              <a:t> </a:t>
            </a:r>
            <a:endParaRPr lang="en-US" sz="2800" dirty="0" smtClean="0"/>
          </a:p>
        </p:txBody>
      </p:sp>
      <p:pic>
        <p:nvPicPr>
          <p:cNvPr id="10" name="Content Placeholder 4" descr="afghan.jpg"/>
          <p:cNvPicPr>
            <a:picLocks noChangeAspect="1"/>
          </p:cNvPicPr>
          <p:nvPr/>
        </p:nvPicPr>
        <p:blipFill>
          <a:blip r:embed="rId2"/>
          <a:stretch>
            <a:fillRect/>
          </a:stretch>
        </p:blipFill>
        <p:spPr>
          <a:xfrm>
            <a:off x="318655" y="3810000"/>
            <a:ext cx="4100945" cy="2819400"/>
          </a:xfrm>
          <a:prstGeom prst="rect">
            <a:avLst/>
          </a:prstGeom>
        </p:spPr>
      </p:pic>
      <p:sp>
        <p:nvSpPr>
          <p:cNvPr id="11" name="TextBox 10"/>
          <p:cNvSpPr txBox="1"/>
          <p:nvPr/>
        </p:nvSpPr>
        <p:spPr>
          <a:xfrm>
            <a:off x="4495800" y="2438162"/>
            <a:ext cx="4478149" cy="954107"/>
          </a:xfrm>
          <a:prstGeom prst="rect">
            <a:avLst/>
          </a:prstGeom>
          <a:noFill/>
        </p:spPr>
        <p:txBody>
          <a:bodyPr wrap="square" rtlCol="0">
            <a:spAutoFit/>
          </a:bodyPr>
          <a:lstStyle/>
          <a:p>
            <a:pPr lvl="1"/>
            <a:r>
              <a:rPr lang="en-US" sz="2800" b="1" dirty="0" smtClean="0">
                <a:solidFill>
                  <a:srgbClr val="C00000"/>
                </a:solidFill>
              </a:rPr>
              <a:t>1315 </a:t>
            </a:r>
            <a:r>
              <a:rPr lang="en-US" sz="2800" b="1" dirty="0" smtClean="0">
                <a:solidFill>
                  <a:schemeClr val="bg1"/>
                </a:solidFill>
              </a:rPr>
              <a:t>APCs</a:t>
            </a:r>
          </a:p>
          <a:p>
            <a:pPr lvl="1"/>
            <a:r>
              <a:rPr lang="en-US" sz="2800" b="1" dirty="0" smtClean="0">
                <a:solidFill>
                  <a:srgbClr val="C00000"/>
                </a:solidFill>
              </a:rPr>
              <a:t>433 </a:t>
            </a:r>
            <a:r>
              <a:rPr lang="en-US" sz="2800" b="1" dirty="0" smtClean="0">
                <a:solidFill>
                  <a:schemeClr val="bg1"/>
                </a:solidFill>
              </a:rPr>
              <a:t>Artillery Guns</a:t>
            </a:r>
            <a:endParaRPr lang="en-US" sz="2800" dirty="0"/>
          </a:p>
        </p:txBody>
      </p:sp>
      <p:sp>
        <p:nvSpPr>
          <p:cNvPr id="13" name="Title 1"/>
          <p:cNvSpPr txBox="1">
            <a:spLocks/>
          </p:cNvSpPr>
          <p:nvPr/>
        </p:nvSpPr>
        <p:spPr>
          <a:xfrm>
            <a:off x="1066800" y="152400"/>
            <a:ext cx="7620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10   YEARS   OF   DEFEAT</a:t>
            </a:r>
          </a:p>
        </p:txBody>
      </p:sp>
      <p:pic>
        <p:nvPicPr>
          <p:cNvPr id="14" name="Picture 13" descr="afpak-fun-05k-24.jpg"/>
          <p:cNvPicPr>
            <a:picLocks noChangeAspect="1"/>
          </p:cNvPicPr>
          <p:nvPr/>
        </p:nvPicPr>
        <p:blipFill>
          <a:blip r:embed="rId3"/>
          <a:stretch>
            <a:fillRect/>
          </a:stretch>
        </p:blipFill>
        <p:spPr>
          <a:xfrm>
            <a:off x="4876801" y="3798799"/>
            <a:ext cx="4038599" cy="2830601"/>
          </a:xfrm>
          <a:prstGeom prst="rect">
            <a:avLst/>
          </a:prstGeom>
        </p:spPr>
      </p:pic>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PresentationPro_WesternHemisphe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D60D30-713E-453E-94E8-1A13EB413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PresentationPro_WesternHemisphere</Template>
  <TotalTime>0</TotalTime>
  <Words>1235</Words>
  <Application>Microsoft Office PowerPoint</Application>
  <PresentationFormat>On-screen Show (4:3)</PresentationFormat>
  <Paragraphs>185</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PresentationPro_WesternHemisphere</vt:lpstr>
      <vt:lpstr>War on Terror</vt:lpstr>
      <vt:lpstr>Soviet war: Rise of a Nation</vt:lpstr>
      <vt:lpstr>Ideological Ground</vt:lpstr>
      <vt:lpstr>Supported War</vt:lpstr>
      <vt:lpstr>Logistic Support</vt:lpstr>
      <vt:lpstr>Breakup of Soviet Empire</vt:lpstr>
      <vt:lpstr>Invasion: A Blunder of Historic Proportions</vt:lpstr>
      <vt:lpstr>10   YEARS   OF   DEFEAT</vt:lpstr>
      <vt:lpstr>Slide 9</vt:lpstr>
      <vt:lpstr>US / NATO : Afghan War </vt:lpstr>
      <vt:lpstr>US / NATO : Afghan War </vt:lpstr>
      <vt:lpstr>US / NATO : Afghan War </vt:lpstr>
      <vt:lpstr>T T P: Hallmarks </vt:lpstr>
      <vt:lpstr>T T P :  Hallmarks</vt:lpstr>
      <vt:lpstr>T T P : Pak Army Operations</vt:lpstr>
      <vt:lpstr>T T P : Pak Army Operation</vt:lpstr>
      <vt:lpstr>US / NATO: Occupation forces</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2011-04-06T09:39:59Z</dcterms:created>
  <dcterms:modified xsi:type="dcterms:W3CDTF">2011-07-31T21:23:24Z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TC010241394</vt:lpwstr>
  </property>
</Properties>
</file>